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1"/>
  </p:sldMasterIdLst>
  <p:notesMasterIdLst>
    <p:notesMasterId r:id="rId28"/>
  </p:notesMasterIdLst>
  <p:sldIdLst>
    <p:sldId id="329" r:id="rId2"/>
    <p:sldId id="283" r:id="rId3"/>
    <p:sldId id="319" r:id="rId4"/>
    <p:sldId id="257" r:id="rId5"/>
    <p:sldId id="355" r:id="rId6"/>
    <p:sldId id="259" r:id="rId7"/>
    <p:sldId id="327" r:id="rId8"/>
    <p:sldId id="354" r:id="rId9"/>
    <p:sldId id="352" r:id="rId10"/>
    <p:sldId id="353" r:id="rId11"/>
    <p:sldId id="361" r:id="rId12"/>
    <p:sldId id="350" r:id="rId13"/>
    <p:sldId id="351" r:id="rId14"/>
    <p:sldId id="364" r:id="rId15"/>
    <p:sldId id="349" r:id="rId16"/>
    <p:sldId id="331" r:id="rId17"/>
    <p:sldId id="347" r:id="rId18"/>
    <p:sldId id="358" r:id="rId19"/>
    <p:sldId id="359" r:id="rId20"/>
    <p:sldId id="362" r:id="rId21"/>
    <p:sldId id="357" r:id="rId22"/>
    <p:sldId id="394" r:id="rId23"/>
    <p:sldId id="395" r:id="rId24"/>
    <p:sldId id="356" r:id="rId25"/>
    <p:sldId id="336" r:id="rId26"/>
    <p:sldId id="266"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6F8"/>
    <a:srgbClr val="F6211A"/>
    <a:srgbClr val="ED3856"/>
    <a:srgbClr val="E59911"/>
    <a:srgbClr val="0274B9"/>
    <a:srgbClr val="925A07"/>
    <a:srgbClr val="FF2CA8"/>
    <a:srgbClr val="F4B9E1"/>
    <a:srgbClr val="F570F1"/>
    <a:srgbClr val="FF84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34" autoAdjust="0"/>
    <p:restoredTop sz="95714"/>
  </p:normalViewPr>
  <p:slideViewPr>
    <p:cSldViewPr snapToGrid="0">
      <p:cViewPr varScale="1">
        <p:scale>
          <a:sx n="120" d="100"/>
          <a:sy n="120" d="100"/>
        </p:scale>
        <p:origin x="216"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4C53F3-5543-C34C-8283-C614BC5AF8D2}" type="datetimeFigureOut">
              <a:rPr lang="en-US" smtClean="0"/>
              <a:t>8/6/24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FFF8F3-7E55-BD4E-A1B4-FED12FBCBE11}" type="slidenum">
              <a:rPr lang="en-US" smtClean="0"/>
              <a:t>‹#›</a:t>
            </a:fld>
            <a:endParaRPr lang="en-US"/>
          </a:p>
        </p:txBody>
      </p:sp>
    </p:spTree>
    <p:extLst>
      <p:ext uri="{BB962C8B-B14F-4D97-AF65-F5344CB8AC3E}">
        <p14:creationId xmlns:p14="http://schemas.microsoft.com/office/powerpoint/2010/main" val="1641338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FF8F3-7E55-BD4E-A1B4-FED12FBCBE11}" type="slidenum">
              <a:rPr lang="en-US" smtClean="0"/>
              <a:t>1</a:t>
            </a:fld>
            <a:endParaRPr lang="en-US"/>
          </a:p>
        </p:txBody>
      </p:sp>
    </p:spTree>
    <p:extLst>
      <p:ext uri="{BB962C8B-B14F-4D97-AF65-F5344CB8AC3E}">
        <p14:creationId xmlns:p14="http://schemas.microsoft.com/office/powerpoint/2010/main" val="125374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FF8F3-7E55-BD4E-A1B4-FED12FBCBE11}" type="slidenum">
              <a:rPr lang="en-US" smtClean="0"/>
              <a:t>14</a:t>
            </a:fld>
            <a:endParaRPr lang="en-US"/>
          </a:p>
        </p:txBody>
      </p:sp>
    </p:spTree>
    <p:extLst>
      <p:ext uri="{BB962C8B-B14F-4D97-AF65-F5344CB8AC3E}">
        <p14:creationId xmlns:p14="http://schemas.microsoft.com/office/powerpoint/2010/main" val="226158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FF8F3-7E55-BD4E-A1B4-FED12FBCBE11}" type="slidenum">
              <a:rPr lang="en-US" smtClean="0"/>
              <a:t>15</a:t>
            </a:fld>
            <a:endParaRPr lang="en-US"/>
          </a:p>
        </p:txBody>
      </p:sp>
    </p:spTree>
    <p:extLst>
      <p:ext uri="{BB962C8B-B14F-4D97-AF65-F5344CB8AC3E}">
        <p14:creationId xmlns:p14="http://schemas.microsoft.com/office/powerpoint/2010/main" val="1441436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FF8F3-7E55-BD4E-A1B4-FED12FBCBE11}" type="slidenum">
              <a:rPr lang="en-US" smtClean="0"/>
              <a:t>16</a:t>
            </a:fld>
            <a:endParaRPr lang="en-US"/>
          </a:p>
        </p:txBody>
      </p:sp>
    </p:spTree>
    <p:extLst>
      <p:ext uri="{BB962C8B-B14F-4D97-AF65-F5344CB8AC3E}">
        <p14:creationId xmlns:p14="http://schemas.microsoft.com/office/powerpoint/2010/main" val="2700693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FF8F3-7E55-BD4E-A1B4-FED12FBCBE11}" type="slidenum">
              <a:rPr lang="en-US" smtClean="0"/>
              <a:t>17</a:t>
            </a:fld>
            <a:endParaRPr lang="en-US"/>
          </a:p>
        </p:txBody>
      </p:sp>
    </p:spTree>
    <p:extLst>
      <p:ext uri="{BB962C8B-B14F-4D97-AF65-F5344CB8AC3E}">
        <p14:creationId xmlns:p14="http://schemas.microsoft.com/office/powerpoint/2010/main" val="329264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FF8F3-7E55-BD4E-A1B4-FED12FBCBE11}" type="slidenum">
              <a:rPr lang="en-US" smtClean="0"/>
              <a:t>18</a:t>
            </a:fld>
            <a:endParaRPr lang="en-US"/>
          </a:p>
        </p:txBody>
      </p:sp>
    </p:spTree>
    <p:extLst>
      <p:ext uri="{BB962C8B-B14F-4D97-AF65-F5344CB8AC3E}">
        <p14:creationId xmlns:p14="http://schemas.microsoft.com/office/powerpoint/2010/main" val="3510126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FF8F3-7E55-BD4E-A1B4-FED12FBCBE11}" type="slidenum">
              <a:rPr lang="en-US" smtClean="0"/>
              <a:t>19</a:t>
            </a:fld>
            <a:endParaRPr lang="en-US"/>
          </a:p>
        </p:txBody>
      </p:sp>
    </p:spTree>
    <p:extLst>
      <p:ext uri="{BB962C8B-B14F-4D97-AF65-F5344CB8AC3E}">
        <p14:creationId xmlns:p14="http://schemas.microsoft.com/office/powerpoint/2010/main" val="158440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FF8F3-7E55-BD4E-A1B4-FED12FBCBE11}" type="slidenum">
              <a:rPr lang="en-US" smtClean="0"/>
              <a:t>20</a:t>
            </a:fld>
            <a:endParaRPr lang="en-US"/>
          </a:p>
        </p:txBody>
      </p:sp>
    </p:spTree>
    <p:extLst>
      <p:ext uri="{BB962C8B-B14F-4D97-AF65-F5344CB8AC3E}">
        <p14:creationId xmlns:p14="http://schemas.microsoft.com/office/powerpoint/2010/main" val="1174405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FF8F3-7E55-BD4E-A1B4-FED12FBCBE11}" type="slidenum">
              <a:rPr lang="en-US" smtClean="0"/>
              <a:t>21</a:t>
            </a:fld>
            <a:endParaRPr lang="en-US"/>
          </a:p>
        </p:txBody>
      </p:sp>
    </p:spTree>
    <p:extLst>
      <p:ext uri="{BB962C8B-B14F-4D97-AF65-F5344CB8AC3E}">
        <p14:creationId xmlns:p14="http://schemas.microsoft.com/office/powerpoint/2010/main" val="3715085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FF8F3-7E55-BD4E-A1B4-FED12FBCBE11}" type="slidenum">
              <a:rPr lang="en-US" smtClean="0"/>
              <a:t>22</a:t>
            </a:fld>
            <a:endParaRPr lang="en-US"/>
          </a:p>
        </p:txBody>
      </p:sp>
    </p:spTree>
    <p:extLst>
      <p:ext uri="{BB962C8B-B14F-4D97-AF65-F5344CB8AC3E}">
        <p14:creationId xmlns:p14="http://schemas.microsoft.com/office/powerpoint/2010/main" val="2942960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FF8F3-7E55-BD4E-A1B4-FED12FBCBE11}" type="slidenum">
              <a:rPr lang="en-US" smtClean="0"/>
              <a:t>24</a:t>
            </a:fld>
            <a:endParaRPr lang="en-US"/>
          </a:p>
        </p:txBody>
      </p:sp>
    </p:spTree>
    <p:extLst>
      <p:ext uri="{BB962C8B-B14F-4D97-AF65-F5344CB8AC3E}">
        <p14:creationId xmlns:p14="http://schemas.microsoft.com/office/powerpoint/2010/main" val="1434771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FF8F3-7E55-BD4E-A1B4-FED12FBCBE11}" type="slidenum">
              <a:rPr lang="en-US" smtClean="0"/>
              <a:t>4</a:t>
            </a:fld>
            <a:endParaRPr lang="en-US"/>
          </a:p>
        </p:txBody>
      </p:sp>
    </p:spTree>
    <p:extLst>
      <p:ext uri="{BB962C8B-B14F-4D97-AF65-F5344CB8AC3E}">
        <p14:creationId xmlns:p14="http://schemas.microsoft.com/office/powerpoint/2010/main" val="1316604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FF8F3-7E55-BD4E-A1B4-FED12FBCBE11}" type="slidenum">
              <a:rPr lang="en-US" smtClean="0"/>
              <a:t>25</a:t>
            </a:fld>
            <a:endParaRPr lang="en-US"/>
          </a:p>
        </p:txBody>
      </p:sp>
    </p:spTree>
    <p:extLst>
      <p:ext uri="{BB962C8B-B14F-4D97-AF65-F5344CB8AC3E}">
        <p14:creationId xmlns:p14="http://schemas.microsoft.com/office/powerpoint/2010/main" val="2004521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FF8F3-7E55-BD4E-A1B4-FED12FBCBE11}" type="slidenum">
              <a:rPr lang="en-US" smtClean="0"/>
              <a:t>26</a:t>
            </a:fld>
            <a:endParaRPr lang="en-US"/>
          </a:p>
        </p:txBody>
      </p:sp>
    </p:spTree>
    <p:extLst>
      <p:ext uri="{BB962C8B-B14F-4D97-AF65-F5344CB8AC3E}">
        <p14:creationId xmlns:p14="http://schemas.microsoft.com/office/powerpoint/2010/main" val="2888071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FF8F3-7E55-BD4E-A1B4-FED12FBCBE11}" type="slidenum">
              <a:rPr lang="en-US" smtClean="0"/>
              <a:t>7</a:t>
            </a:fld>
            <a:endParaRPr lang="en-US"/>
          </a:p>
        </p:txBody>
      </p:sp>
    </p:spTree>
    <p:extLst>
      <p:ext uri="{BB962C8B-B14F-4D97-AF65-F5344CB8AC3E}">
        <p14:creationId xmlns:p14="http://schemas.microsoft.com/office/powerpoint/2010/main" val="757429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FF8F3-7E55-BD4E-A1B4-FED12FBCBE11}" type="slidenum">
              <a:rPr lang="en-US" smtClean="0"/>
              <a:t>8</a:t>
            </a:fld>
            <a:endParaRPr lang="en-US"/>
          </a:p>
        </p:txBody>
      </p:sp>
    </p:spTree>
    <p:extLst>
      <p:ext uri="{BB962C8B-B14F-4D97-AF65-F5344CB8AC3E}">
        <p14:creationId xmlns:p14="http://schemas.microsoft.com/office/powerpoint/2010/main" val="2222985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FF8F3-7E55-BD4E-A1B4-FED12FBCBE11}" type="slidenum">
              <a:rPr lang="en-US" smtClean="0"/>
              <a:t>9</a:t>
            </a:fld>
            <a:endParaRPr lang="en-US"/>
          </a:p>
        </p:txBody>
      </p:sp>
    </p:spTree>
    <p:extLst>
      <p:ext uri="{BB962C8B-B14F-4D97-AF65-F5344CB8AC3E}">
        <p14:creationId xmlns:p14="http://schemas.microsoft.com/office/powerpoint/2010/main" val="723030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FF8F3-7E55-BD4E-A1B4-FED12FBCBE11}" type="slidenum">
              <a:rPr lang="en-US" smtClean="0"/>
              <a:t>10</a:t>
            </a:fld>
            <a:endParaRPr lang="en-US"/>
          </a:p>
        </p:txBody>
      </p:sp>
    </p:spTree>
    <p:extLst>
      <p:ext uri="{BB962C8B-B14F-4D97-AF65-F5344CB8AC3E}">
        <p14:creationId xmlns:p14="http://schemas.microsoft.com/office/powerpoint/2010/main" val="3634717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FF8F3-7E55-BD4E-A1B4-FED12FBCBE11}" type="slidenum">
              <a:rPr lang="en-US" smtClean="0"/>
              <a:t>11</a:t>
            </a:fld>
            <a:endParaRPr lang="en-US"/>
          </a:p>
        </p:txBody>
      </p:sp>
    </p:spTree>
    <p:extLst>
      <p:ext uri="{BB962C8B-B14F-4D97-AF65-F5344CB8AC3E}">
        <p14:creationId xmlns:p14="http://schemas.microsoft.com/office/powerpoint/2010/main" val="2691773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FF8F3-7E55-BD4E-A1B4-FED12FBCBE11}" type="slidenum">
              <a:rPr lang="en-US" smtClean="0"/>
              <a:t>12</a:t>
            </a:fld>
            <a:endParaRPr lang="en-US"/>
          </a:p>
        </p:txBody>
      </p:sp>
    </p:spTree>
    <p:extLst>
      <p:ext uri="{BB962C8B-B14F-4D97-AF65-F5344CB8AC3E}">
        <p14:creationId xmlns:p14="http://schemas.microsoft.com/office/powerpoint/2010/main" val="101396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FF8F3-7E55-BD4E-A1B4-FED12FBCBE11}" type="slidenum">
              <a:rPr lang="en-US" smtClean="0"/>
              <a:t>13</a:t>
            </a:fld>
            <a:endParaRPr lang="en-US"/>
          </a:p>
        </p:txBody>
      </p:sp>
    </p:spTree>
    <p:extLst>
      <p:ext uri="{BB962C8B-B14F-4D97-AF65-F5344CB8AC3E}">
        <p14:creationId xmlns:p14="http://schemas.microsoft.com/office/powerpoint/2010/main" val="873051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995776-8151-4BA2-9338-EDE769E68787}" type="datetimeFigureOut">
              <a:rPr lang="en-US" smtClean="0"/>
              <a:t>8/6/24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FBDDE-2963-4839-85A3-A5C7DB9A094F}" type="slidenum">
              <a:rPr lang="en-US" smtClean="0"/>
              <a:t>‹#›</a:t>
            </a:fld>
            <a:endParaRPr lang="en-US"/>
          </a:p>
        </p:txBody>
      </p:sp>
    </p:spTree>
    <p:extLst>
      <p:ext uri="{BB962C8B-B14F-4D97-AF65-F5344CB8AC3E}">
        <p14:creationId xmlns:p14="http://schemas.microsoft.com/office/powerpoint/2010/main" val="3057848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995776-8151-4BA2-9338-EDE769E68787}" type="datetimeFigureOut">
              <a:rPr lang="en-US" smtClean="0"/>
              <a:t>8/6/24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FBDDE-2963-4839-85A3-A5C7DB9A094F}" type="slidenum">
              <a:rPr lang="en-US" smtClean="0"/>
              <a:t>‹#›</a:t>
            </a:fld>
            <a:endParaRPr lang="en-US"/>
          </a:p>
        </p:txBody>
      </p:sp>
    </p:spTree>
    <p:extLst>
      <p:ext uri="{BB962C8B-B14F-4D97-AF65-F5344CB8AC3E}">
        <p14:creationId xmlns:p14="http://schemas.microsoft.com/office/powerpoint/2010/main" val="139920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995776-8151-4BA2-9338-EDE769E68787}" type="datetimeFigureOut">
              <a:rPr lang="en-US" smtClean="0"/>
              <a:t>8/6/24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FBDDE-2963-4839-85A3-A5C7DB9A094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1173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995776-8151-4BA2-9338-EDE769E68787}" type="datetimeFigureOut">
              <a:rPr lang="en-US" smtClean="0"/>
              <a:t>8/6/24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FBDDE-2963-4839-85A3-A5C7DB9A094F}" type="slidenum">
              <a:rPr lang="en-US" smtClean="0"/>
              <a:t>‹#›</a:t>
            </a:fld>
            <a:endParaRPr lang="en-US"/>
          </a:p>
        </p:txBody>
      </p:sp>
    </p:spTree>
    <p:extLst>
      <p:ext uri="{BB962C8B-B14F-4D97-AF65-F5344CB8AC3E}">
        <p14:creationId xmlns:p14="http://schemas.microsoft.com/office/powerpoint/2010/main" val="343676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995776-8151-4BA2-9338-EDE769E68787}" type="datetimeFigureOut">
              <a:rPr lang="en-US" smtClean="0"/>
              <a:t>8/6/24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FBDDE-2963-4839-85A3-A5C7DB9A094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9943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995776-8151-4BA2-9338-EDE769E68787}" type="datetimeFigureOut">
              <a:rPr lang="en-US" smtClean="0"/>
              <a:t>8/6/24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FBDDE-2963-4839-85A3-A5C7DB9A094F}" type="slidenum">
              <a:rPr lang="en-US" smtClean="0"/>
              <a:t>‹#›</a:t>
            </a:fld>
            <a:endParaRPr lang="en-US"/>
          </a:p>
        </p:txBody>
      </p:sp>
    </p:spTree>
    <p:extLst>
      <p:ext uri="{BB962C8B-B14F-4D97-AF65-F5344CB8AC3E}">
        <p14:creationId xmlns:p14="http://schemas.microsoft.com/office/powerpoint/2010/main" val="296003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995776-8151-4BA2-9338-EDE769E68787}" type="datetimeFigureOut">
              <a:rPr lang="en-US" smtClean="0"/>
              <a:t>8/6/24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FBDDE-2963-4839-85A3-A5C7DB9A094F}" type="slidenum">
              <a:rPr lang="en-US" smtClean="0"/>
              <a:t>‹#›</a:t>
            </a:fld>
            <a:endParaRPr lang="en-US"/>
          </a:p>
        </p:txBody>
      </p:sp>
    </p:spTree>
    <p:extLst>
      <p:ext uri="{BB962C8B-B14F-4D97-AF65-F5344CB8AC3E}">
        <p14:creationId xmlns:p14="http://schemas.microsoft.com/office/powerpoint/2010/main" val="48360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995776-8151-4BA2-9338-EDE769E68787}" type="datetimeFigureOut">
              <a:rPr lang="en-US" smtClean="0"/>
              <a:t>8/6/24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FBDDE-2963-4839-85A3-A5C7DB9A094F}" type="slidenum">
              <a:rPr lang="en-US" smtClean="0"/>
              <a:t>‹#›</a:t>
            </a:fld>
            <a:endParaRPr lang="en-US"/>
          </a:p>
        </p:txBody>
      </p:sp>
    </p:spTree>
    <p:extLst>
      <p:ext uri="{BB962C8B-B14F-4D97-AF65-F5344CB8AC3E}">
        <p14:creationId xmlns:p14="http://schemas.microsoft.com/office/powerpoint/2010/main" val="120781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995776-8151-4BA2-9338-EDE769E68787}" type="datetimeFigureOut">
              <a:rPr lang="en-US" smtClean="0"/>
              <a:t>8/6/24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FBDDE-2963-4839-85A3-A5C7DB9A094F}" type="slidenum">
              <a:rPr lang="en-US" smtClean="0"/>
              <a:t>‹#›</a:t>
            </a:fld>
            <a:endParaRPr lang="en-US"/>
          </a:p>
        </p:txBody>
      </p:sp>
    </p:spTree>
    <p:extLst>
      <p:ext uri="{BB962C8B-B14F-4D97-AF65-F5344CB8AC3E}">
        <p14:creationId xmlns:p14="http://schemas.microsoft.com/office/powerpoint/2010/main" val="328897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995776-8151-4BA2-9338-EDE769E68787}" type="datetimeFigureOut">
              <a:rPr lang="en-US" smtClean="0"/>
              <a:t>8/6/24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FBDDE-2963-4839-85A3-A5C7DB9A094F}" type="slidenum">
              <a:rPr lang="en-US" smtClean="0"/>
              <a:t>‹#›</a:t>
            </a:fld>
            <a:endParaRPr lang="en-US"/>
          </a:p>
        </p:txBody>
      </p:sp>
    </p:spTree>
    <p:extLst>
      <p:ext uri="{BB962C8B-B14F-4D97-AF65-F5344CB8AC3E}">
        <p14:creationId xmlns:p14="http://schemas.microsoft.com/office/powerpoint/2010/main" val="67885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995776-8151-4BA2-9338-EDE769E68787}" type="datetimeFigureOut">
              <a:rPr lang="en-US" smtClean="0"/>
              <a:t>8/6/24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AFBDDE-2963-4839-85A3-A5C7DB9A094F}" type="slidenum">
              <a:rPr lang="en-US" smtClean="0"/>
              <a:t>‹#›</a:t>
            </a:fld>
            <a:endParaRPr lang="en-US"/>
          </a:p>
        </p:txBody>
      </p:sp>
    </p:spTree>
    <p:extLst>
      <p:ext uri="{BB962C8B-B14F-4D97-AF65-F5344CB8AC3E}">
        <p14:creationId xmlns:p14="http://schemas.microsoft.com/office/powerpoint/2010/main" val="870896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995776-8151-4BA2-9338-EDE769E68787}" type="datetimeFigureOut">
              <a:rPr lang="en-US" smtClean="0"/>
              <a:t>8/6/24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AFBDDE-2963-4839-85A3-A5C7DB9A094F}" type="slidenum">
              <a:rPr lang="en-US" smtClean="0"/>
              <a:t>‹#›</a:t>
            </a:fld>
            <a:endParaRPr lang="en-US"/>
          </a:p>
        </p:txBody>
      </p:sp>
    </p:spTree>
    <p:extLst>
      <p:ext uri="{BB962C8B-B14F-4D97-AF65-F5344CB8AC3E}">
        <p14:creationId xmlns:p14="http://schemas.microsoft.com/office/powerpoint/2010/main" val="487945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995776-8151-4BA2-9338-EDE769E68787}" type="datetimeFigureOut">
              <a:rPr lang="en-US" smtClean="0"/>
              <a:t>8/6/24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AFBDDE-2963-4839-85A3-A5C7DB9A094F}" type="slidenum">
              <a:rPr lang="en-US" smtClean="0"/>
              <a:t>‹#›</a:t>
            </a:fld>
            <a:endParaRPr lang="en-US"/>
          </a:p>
        </p:txBody>
      </p:sp>
    </p:spTree>
    <p:extLst>
      <p:ext uri="{BB962C8B-B14F-4D97-AF65-F5344CB8AC3E}">
        <p14:creationId xmlns:p14="http://schemas.microsoft.com/office/powerpoint/2010/main" val="246655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995776-8151-4BA2-9338-EDE769E68787}" type="datetimeFigureOut">
              <a:rPr lang="en-US" smtClean="0"/>
              <a:t>8/6/24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AFBDDE-2963-4839-85A3-A5C7DB9A094F}" type="slidenum">
              <a:rPr lang="en-US" smtClean="0"/>
              <a:t>‹#›</a:t>
            </a:fld>
            <a:endParaRPr lang="en-US"/>
          </a:p>
        </p:txBody>
      </p:sp>
    </p:spTree>
    <p:extLst>
      <p:ext uri="{BB962C8B-B14F-4D97-AF65-F5344CB8AC3E}">
        <p14:creationId xmlns:p14="http://schemas.microsoft.com/office/powerpoint/2010/main" val="76821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995776-8151-4BA2-9338-EDE769E68787}" type="datetimeFigureOut">
              <a:rPr lang="en-US" smtClean="0"/>
              <a:t>8/6/24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AFBDDE-2963-4839-85A3-A5C7DB9A094F}" type="slidenum">
              <a:rPr lang="en-US" smtClean="0"/>
              <a:t>‹#›</a:t>
            </a:fld>
            <a:endParaRPr lang="en-US"/>
          </a:p>
        </p:txBody>
      </p:sp>
    </p:spTree>
    <p:extLst>
      <p:ext uri="{BB962C8B-B14F-4D97-AF65-F5344CB8AC3E}">
        <p14:creationId xmlns:p14="http://schemas.microsoft.com/office/powerpoint/2010/main" val="364514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AFBDDE-2963-4839-85A3-A5C7DB9A094F}" type="slidenum">
              <a:rPr lang="en-US" smtClean="0"/>
              <a:t>‹#›</a:t>
            </a:fld>
            <a:endParaRPr lang="en-US"/>
          </a:p>
        </p:txBody>
      </p:sp>
      <p:sp>
        <p:nvSpPr>
          <p:cNvPr id="5" name="Date Placeholder 4"/>
          <p:cNvSpPr>
            <a:spLocks noGrp="1"/>
          </p:cNvSpPr>
          <p:nvPr>
            <p:ph type="dt" sz="half" idx="10"/>
          </p:nvPr>
        </p:nvSpPr>
        <p:spPr/>
        <p:txBody>
          <a:bodyPr/>
          <a:lstStyle/>
          <a:p>
            <a:fld id="{49995776-8151-4BA2-9338-EDE769E68787}" type="datetimeFigureOut">
              <a:rPr lang="en-US" smtClean="0"/>
              <a:t>8/6/24</a:t>
            </a:fld>
            <a:endParaRPr lang="en-US"/>
          </a:p>
        </p:txBody>
      </p:sp>
    </p:spTree>
    <p:extLst>
      <p:ext uri="{BB962C8B-B14F-4D97-AF65-F5344CB8AC3E}">
        <p14:creationId xmlns:p14="http://schemas.microsoft.com/office/powerpoint/2010/main" val="333154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9995776-8151-4BA2-9338-EDE769E68787}" type="datetimeFigureOut">
              <a:rPr lang="en-US" smtClean="0"/>
              <a:t>8/6/24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7AFBDDE-2963-4839-85A3-A5C7DB9A094F}" type="slidenum">
              <a:rPr lang="en-US" smtClean="0"/>
              <a:t>‹#›</a:t>
            </a:fld>
            <a:endParaRPr lang="en-US"/>
          </a:p>
        </p:txBody>
      </p:sp>
    </p:spTree>
    <p:extLst>
      <p:ext uri="{BB962C8B-B14F-4D97-AF65-F5344CB8AC3E}">
        <p14:creationId xmlns:p14="http://schemas.microsoft.com/office/powerpoint/2010/main" val="3251556065"/>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tiff"/><Relationship Id="rId5" Type="http://schemas.openxmlformats.org/officeDocument/2006/relationships/image" Target="../media/image14.png"/><Relationship Id="rId4" Type="http://schemas.openxmlformats.org/officeDocument/2006/relationships/image" Target="../media/image13.tiff"/></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image" Target="../media/image6.png"/><Relationship Id="rId7" Type="http://schemas.openxmlformats.org/officeDocument/2006/relationships/image" Target="../media/image23.tif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 Id="rId9" Type="http://schemas.openxmlformats.org/officeDocument/2006/relationships/image" Target="../media/image25.tiff"/></Relationships>
</file>

<file path=ppt/slides/_rels/slide1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facebookblueprint.com/student/activity/185106-getting-creative-with-your-mobile-phone#_=_"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0.tiff"/></Relationships>
</file>

<file path=ppt/slides/_rels/slide1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1.tif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0.png"/><Relationship Id="rId4" Type="http://schemas.openxmlformats.org/officeDocument/2006/relationships/image" Target="../media/image30.tif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6.tiff"/><Relationship Id="rId5" Type="http://schemas.openxmlformats.org/officeDocument/2006/relationships/image" Target="../media/image35.tiff"/><Relationship Id="rId4" Type="http://schemas.openxmlformats.org/officeDocument/2006/relationships/image" Target="../media/image34.tiff"/></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43.tiff"/><Relationship Id="rId3" Type="http://schemas.openxmlformats.org/officeDocument/2006/relationships/image" Target="../media/image10.png"/><Relationship Id="rId7" Type="http://schemas.openxmlformats.org/officeDocument/2006/relationships/image" Target="../media/image42.tif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1.tiff"/><Relationship Id="rId5" Type="http://schemas.openxmlformats.org/officeDocument/2006/relationships/image" Target="../media/image40.tiff"/><Relationship Id="rId4" Type="http://schemas.openxmlformats.org/officeDocument/2006/relationships/image" Target="../media/image39.tiff"/><Relationship Id="rId9" Type="http://schemas.openxmlformats.org/officeDocument/2006/relationships/image" Target="../media/image44.tiff"/></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7.tif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tiff"/><Relationship Id="rId4" Type="http://schemas.openxmlformats.org/officeDocument/2006/relationships/image" Target="../media/image11.tiff"/></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F9B1E8-A224-D541-BCA5-459B080F29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920"/>
            <a:ext cx="12444338" cy="6862920"/>
          </a:xfrm>
          <a:prstGeom prst="rect">
            <a:avLst/>
          </a:prstGeom>
        </p:spPr>
      </p:pic>
      <p:sp>
        <p:nvSpPr>
          <p:cNvPr id="18" name="TextBox 17">
            <a:extLst>
              <a:ext uri="{FF2B5EF4-FFF2-40B4-BE49-F238E27FC236}">
                <a16:creationId xmlns:a16="http://schemas.microsoft.com/office/drawing/2014/main" id="{9EDD3018-CF19-F040-9D36-AA1FD140DF73}"/>
              </a:ext>
            </a:extLst>
          </p:cNvPr>
          <p:cNvSpPr txBox="1"/>
          <p:nvPr/>
        </p:nvSpPr>
        <p:spPr>
          <a:xfrm>
            <a:off x="327309" y="2775139"/>
            <a:ext cx="3272788" cy="1631216"/>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ea typeface="Yu Gothic UI Semibold" panose="020B0700000000000000" pitchFamily="34" charset="-128"/>
                <a:cs typeface="Arial" panose="020B0604020202020204" pitchFamily="34" charset="0"/>
              </a:rPr>
              <a:t>Instagram for Business</a:t>
            </a:r>
          </a:p>
          <a:p>
            <a:pPr algn="ctr"/>
            <a:r>
              <a:rPr lang="en-US" sz="2800" dirty="0">
                <a:solidFill>
                  <a:schemeClr val="bg1"/>
                </a:solidFill>
                <a:latin typeface="Arial" panose="020B0604020202020204" pitchFamily="34" charset="0"/>
                <a:ea typeface="Yu Gothic UI Semibold" panose="020B0700000000000000" pitchFamily="34" charset="-128"/>
                <a:cs typeface="Arial" panose="020B0604020202020204" pitchFamily="34" charset="0"/>
              </a:rPr>
              <a:t>101</a:t>
            </a:r>
          </a:p>
        </p:txBody>
      </p:sp>
      <p:pic>
        <p:nvPicPr>
          <p:cNvPr id="19" name="Picture 18">
            <a:extLst>
              <a:ext uri="{FF2B5EF4-FFF2-40B4-BE49-F238E27FC236}">
                <a16:creationId xmlns:a16="http://schemas.microsoft.com/office/drawing/2014/main" id="{A4DF9F31-73D8-6642-B186-C8CD382A08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84783" y="3259939"/>
            <a:ext cx="2049276" cy="789350"/>
          </a:xfrm>
          <a:prstGeom prst="rect">
            <a:avLst/>
          </a:prstGeom>
        </p:spPr>
      </p:pic>
    </p:spTree>
    <p:extLst>
      <p:ext uri="{BB962C8B-B14F-4D97-AF65-F5344CB8AC3E}">
        <p14:creationId xmlns:p14="http://schemas.microsoft.com/office/powerpoint/2010/main" val="158272536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99662" y="581527"/>
            <a:ext cx="1429690" cy="45719"/>
          </a:xfrm>
          <a:prstGeom prst="rect">
            <a:avLst/>
          </a:prstGeom>
          <a:solidFill>
            <a:srgbClr val="0274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15441" y="627246"/>
            <a:ext cx="8474323" cy="584775"/>
          </a:xfrm>
          <a:prstGeom prst="rect">
            <a:avLst/>
          </a:prstGeom>
          <a:noFill/>
        </p:spPr>
        <p:txBody>
          <a:bodyPr wrap="square" rtlCol="0">
            <a:spAutoFit/>
          </a:bodyPr>
          <a:lstStyle/>
          <a:p>
            <a:r>
              <a:rPr lang="en-US" sz="3200" b="1" dirty="0">
                <a:solidFill>
                  <a:srgbClr val="0274B9"/>
                </a:solidFill>
                <a:latin typeface="Arial" panose="020B0604020202020204" pitchFamily="34" charset="0"/>
                <a:ea typeface="Yu Gothic UI Semibold" panose="020B0700000000000000" pitchFamily="34" charset="-128"/>
                <a:cs typeface="Arial" panose="020B0604020202020204" pitchFamily="34" charset="0"/>
              </a:rPr>
              <a:t>Be recognized as a business</a:t>
            </a:r>
          </a:p>
        </p:txBody>
      </p:sp>
      <p:sp>
        <p:nvSpPr>
          <p:cNvPr id="9" name="TextBox 8">
            <a:extLst>
              <a:ext uri="{FF2B5EF4-FFF2-40B4-BE49-F238E27FC236}">
                <a16:creationId xmlns:a16="http://schemas.microsoft.com/office/drawing/2014/main" id="{BB9D816C-C4E9-3A40-AF06-0FAD542EA0BE}"/>
              </a:ext>
            </a:extLst>
          </p:cNvPr>
          <p:cNvSpPr txBox="1"/>
          <p:nvPr/>
        </p:nvSpPr>
        <p:spPr>
          <a:xfrm>
            <a:off x="703875" y="6281790"/>
            <a:ext cx="4160859" cy="246221"/>
          </a:xfrm>
          <a:prstGeom prst="rect">
            <a:avLst/>
          </a:prstGeom>
          <a:noFill/>
        </p:spPr>
        <p:txBody>
          <a:bodyPr wrap="square" rtlCol="0">
            <a:spAutoFit/>
          </a:bodyPr>
          <a:lstStyle/>
          <a:p>
            <a:r>
              <a:rPr lang="en-US" sz="1000" dirty="0">
                <a:solidFill>
                  <a:schemeClr val="tx1">
                    <a:lumMod val="65000"/>
                    <a:lumOff val="35000"/>
                  </a:schemeClr>
                </a:solidFill>
                <a:latin typeface="Arial" panose="020B0604020202020204" pitchFamily="34" charset="0"/>
                <a:ea typeface="Yu Gothic UI Light" panose="020B0300000000000000" pitchFamily="34" charset="-128"/>
                <a:cs typeface="Arial" panose="020B0604020202020204" pitchFamily="34" charset="0"/>
              </a:rPr>
              <a:t>Source: Instagram</a:t>
            </a:r>
          </a:p>
        </p:txBody>
      </p:sp>
      <p:pic>
        <p:nvPicPr>
          <p:cNvPr id="10" name="Picture 9">
            <a:extLst>
              <a:ext uri="{FF2B5EF4-FFF2-40B4-BE49-F238E27FC236}">
                <a16:creationId xmlns:a16="http://schemas.microsoft.com/office/drawing/2014/main" id="{C0C19F8C-2591-4448-B499-AE59E48C0D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98298" y="6007769"/>
            <a:ext cx="1422801" cy="548042"/>
          </a:xfrm>
          <a:prstGeom prst="rect">
            <a:avLst/>
          </a:prstGeom>
        </p:spPr>
      </p:pic>
      <p:sp>
        <p:nvSpPr>
          <p:cNvPr id="11" name="TextBox 10">
            <a:extLst>
              <a:ext uri="{FF2B5EF4-FFF2-40B4-BE49-F238E27FC236}">
                <a16:creationId xmlns:a16="http://schemas.microsoft.com/office/drawing/2014/main" id="{1BBD6157-B509-4241-9478-A19648299507}"/>
              </a:ext>
            </a:extLst>
          </p:cNvPr>
          <p:cNvSpPr txBox="1"/>
          <p:nvPr/>
        </p:nvSpPr>
        <p:spPr>
          <a:xfrm>
            <a:off x="599663" y="1365833"/>
            <a:ext cx="9382538" cy="646331"/>
          </a:xfrm>
          <a:prstGeom prst="rect">
            <a:avLst/>
          </a:prstGeom>
          <a:noFill/>
        </p:spPr>
        <p:txBody>
          <a:bodyPr wrap="square" rtlCol="0">
            <a:spAutoFit/>
          </a:bodyPr>
          <a:lstStyle/>
          <a:p>
            <a:r>
              <a:rPr lang="en-US" dirty="0">
                <a:solidFill>
                  <a:schemeClr val="bg1">
                    <a:lumMod val="50000"/>
                  </a:schemeClr>
                </a:solidFill>
                <a:latin typeface="Arial" panose="020B0604020202020204" pitchFamily="34" charset="0"/>
                <a:cs typeface="Arial" panose="020B0604020202020204" pitchFamily="34" charset="0"/>
              </a:rPr>
              <a:t>Make your account on Instagram a Business Account to get insights about your stories, posts, and followers.</a:t>
            </a:r>
            <a:endParaRPr lang="en-US" sz="2400"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p:txBody>
      </p:sp>
      <p:sp>
        <p:nvSpPr>
          <p:cNvPr id="12" name="TextBox 11">
            <a:extLst>
              <a:ext uri="{FF2B5EF4-FFF2-40B4-BE49-F238E27FC236}">
                <a16:creationId xmlns:a16="http://schemas.microsoft.com/office/drawing/2014/main" id="{DC230CDF-8D6B-6942-BB92-9AC87D5AF16A}"/>
              </a:ext>
            </a:extLst>
          </p:cNvPr>
          <p:cNvSpPr txBox="1"/>
          <p:nvPr/>
        </p:nvSpPr>
        <p:spPr>
          <a:xfrm>
            <a:off x="599662" y="2287348"/>
            <a:ext cx="8106206" cy="584775"/>
          </a:xfrm>
          <a:prstGeom prst="rect">
            <a:avLst/>
          </a:prstGeom>
          <a:noFill/>
        </p:spPr>
        <p:txBody>
          <a:bodyPr wrap="square" rtlCol="0">
            <a:spAutoFit/>
          </a:bodyPr>
          <a:lstStyle/>
          <a:p>
            <a:r>
              <a:rPr lang="en-US" sz="3200" b="1" dirty="0">
                <a:solidFill>
                  <a:srgbClr val="ED3856"/>
                </a:solidFill>
                <a:latin typeface="Arial" panose="020B0604020202020204" pitchFamily="34" charset="0"/>
                <a:ea typeface="Yu Gothic UI Semibold" panose="020B0700000000000000" pitchFamily="34" charset="-128"/>
                <a:cs typeface="Arial" panose="020B0604020202020204" pitchFamily="34" charset="0"/>
              </a:rPr>
              <a:t>With a Business Account you can:</a:t>
            </a:r>
          </a:p>
        </p:txBody>
      </p:sp>
      <p:pic>
        <p:nvPicPr>
          <p:cNvPr id="18" name="Picture 17">
            <a:extLst>
              <a:ext uri="{FF2B5EF4-FFF2-40B4-BE49-F238E27FC236}">
                <a16:creationId xmlns:a16="http://schemas.microsoft.com/office/drawing/2014/main" id="{8AD2AE32-1802-5F4E-94D6-FD273F452C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3875" y="3044007"/>
            <a:ext cx="672990" cy="672990"/>
          </a:xfrm>
          <a:prstGeom prst="rect">
            <a:avLst/>
          </a:prstGeom>
        </p:spPr>
      </p:pic>
      <p:sp>
        <p:nvSpPr>
          <p:cNvPr id="19" name="TextBox 18">
            <a:extLst>
              <a:ext uri="{FF2B5EF4-FFF2-40B4-BE49-F238E27FC236}">
                <a16:creationId xmlns:a16="http://schemas.microsoft.com/office/drawing/2014/main" id="{82AEE4FE-9F50-1F4B-BDFA-9A423BDBEFFE}"/>
              </a:ext>
            </a:extLst>
          </p:cNvPr>
          <p:cNvSpPr txBox="1"/>
          <p:nvPr/>
        </p:nvSpPr>
        <p:spPr>
          <a:xfrm>
            <a:off x="1492292" y="3195836"/>
            <a:ext cx="5909994" cy="646331"/>
          </a:xfrm>
          <a:prstGeom prst="rect">
            <a:avLst/>
          </a:prstGeom>
          <a:noFill/>
        </p:spPr>
        <p:txBody>
          <a:bodyPr wrap="square" rtlCol="0">
            <a:spAutoFit/>
          </a:bodyPr>
          <a:lstStyle/>
          <a:p>
            <a:r>
              <a:rPr lang="en-US" dirty="0">
                <a:solidFill>
                  <a:schemeClr val="bg1">
                    <a:lumMod val="50000"/>
                  </a:schemeClr>
                </a:solidFill>
                <a:latin typeface="Arial" panose="020B0604020202020204" pitchFamily="34" charset="0"/>
                <a:cs typeface="Arial" panose="020B0604020202020204" pitchFamily="34" charset="0"/>
              </a:rPr>
              <a:t>Get </a:t>
            </a:r>
            <a:r>
              <a:rPr lang="en-US" dirty="0" err="1">
                <a:solidFill>
                  <a:schemeClr val="bg1">
                    <a:lumMod val="50000"/>
                  </a:schemeClr>
                </a:solidFill>
                <a:latin typeface="Arial" panose="020B0604020202020204" pitchFamily="34" charset="0"/>
                <a:cs typeface="Arial" panose="020B0604020202020204" pitchFamily="34" charset="0"/>
              </a:rPr>
              <a:t>realtime</a:t>
            </a:r>
            <a:r>
              <a:rPr lang="en-US" dirty="0">
                <a:solidFill>
                  <a:schemeClr val="bg1">
                    <a:lumMod val="50000"/>
                  </a:schemeClr>
                </a:solidFill>
                <a:latin typeface="Arial" panose="020B0604020202020204" pitchFamily="34" charset="0"/>
                <a:cs typeface="Arial" panose="020B0604020202020204" pitchFamily="34" charset="0"/>
              </a:rPr>
              <a:t> metrics on how your stories and promoted posts perform throughout the day</a:t>
            </a:r>
            <a:endParaRPr lang="en-US" sz="2400"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p:txBody>
      </p:sp>
      <p:pic>
        <p:nvPicPr>
          <p:cNvPr id="20" name="Picture 19">
            <a:extLst>
              <a:ext uri="{FF2B5EF4-FFF2-40B4-BE49-F238E27FC236}">
                <a16:creationId xmlns:a16="http://schemas.microsoft.com/office/drawing/2014/main" id="{D0E5C748-AFC2-474D-B419-CC47DFF5CA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3875" y="3989909"/>
            <a:ext cx="672990" cy="672990"/>
          </a:xfrm>
          <a:prstGeom prst="rect">
            <a:avLst/>
          </a:prstGeom>
        </p:spPr>
      </p:pic>
      <p:sp>
        <p:nvSpPr>
          <p:cNvPr id="21" name="TextBox 20">
            <a:extLst>
              <a:ext uri="{FF2B5EF4-FFF2-40B4-BE49-F238E27FC236}">
                <a16:creationId xmlns:a16="http://schemas.microsoft.com/office/drawing/2014/main" id="{B5BB95CA-1BD0-7A43-955F-04088D45D6D0}"/>
              </a:ext>
            </a:extLst>
          </p:cNvPr>
          <p:cNvSpPr txBox="1"/>
          <p:nvPr/>
        </p:nvSpPr>
        <p:spPr>
          <a:xfrm>
            <a:off x="1492292" y="4056008"/>
            <a:ext cx="5724937" cy="646331"/>
          </a:xfrm>
          <a:prstGeom prst="rect">
            <a:avLst/>
          </a:prstGeom>
          <a:noFill/>
        </p:spPr>
        <p:txBody>
          <a:bodyPr wrap="square" rtlCol="0">
            <a:spAutoFit/>
          </a:bodyPr>
          <a:lstStyle/>
          <a:p>
            <a:r>
              <a:rPr lang="en-US" dirty="0">
                <a:solidFill>
                  <a:schemeClr val="bg1">
                    <a:lumMod val="50000"/>
                  </a:schemeClr>
                </a:solidFill>
                <a:latin typeface="Arial" panose="020B0604020202020204" pitchFamily="34" charset="0"/>
                <a:cs typeface="Arial" panose="020B0604020202020204" pitchFamily="34" charset="0"/>
              </a:rPr>
              <a:t>Get insights into your followers and how they interact with your posts and stories</a:t>
            </a:r>
            <a:endParaRPr lang="en-US" sz="2400"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p:txBody>
      </p:sp>
      <p:pic>
        <p:nvPicPr>
          <p:cNvPr id="22" name="Picture 21">
            <a:extLst>
              <a:ext uri="{FF2B5EF4-FFF2-40B4-BE49-F238E27FC236}">
                <a16:creationId xmlns:a16="http://schemas.microsoft.com/office/drawing/2014/main" id="{51654EE0-72BC-4448-9B70-0BEC8A8387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3875" y="4874223"/>
            <a:ext cx="672990" cy="672990"/>
          </a:xfrm>
          <a:prstGeom prst="rect">
            <a:avLst/>
          </a:prstGeom>
        </p:spPr>
      </p:pic>
      <p:sp>
        <p:nvSpPr>
          <p:cNvPr id="23" name="TextBox 22">
            <a:extLst>
              <a:ext uri="{FF2B5EF4-FFF2-40B4-BE49-F238E27FC236}">
                <a16:creationId xmlns:a16="http://schemas.microsoft.com/office/drawing/2014/main" id="{12C52CF2-7281-834D-A0AB-D52C8E0E1367}"/>
              </a:ext>
            </a:extLst>
          </p:cNvPr>
          <p:cNvSpPr txBox="1"/>
          <p:nvPr/>
        </p:nvSpPr>
        <p:spPr>
          <a:xfrm>
            <a:off x="1492291" y="4916180"/>
            <a:ext cx="5724937" cy="646331"/>
          </a:xfrm>
          <a:prstGeom prst="rect">
            <a:avLst/>
          </a:prstGeom>
          <a:noFill/>
        </p:spPr>
        <p:txBody>
          <a:bodyPr wrap="square" rtlCol="0">
            <a:spAutoFit/>
          </a:bodyPr>
          <a:lstStyle/>
          <a:p>
            <a:r>
              <a:rPr lang="en-US" dirty="0">
                <a:solidFill>
                  <a:schemeClr val="bg1">
                    <a:lumMod val="50000"/>
                  </a:schemeClr>
                </a:solidFill>
                <a:latin typeface="Arial" panose="020B0604020202020204" pitchFamily="34" charset="0"/>
                <a:cs typeface="Arial" panose="020B0604020202020204" pitchFamily="34" charset="0"/>
              </a:rPr>
              <a:t>Add information about your company like business hours, location and phone number </a:t>
            </a:r>
            <a:endParaRPr lang="en-US" sz="2400"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p:txBody>
      </p:sp>
      <p:pic>
        <p:nvPicPr>
          <p:cNvPr id="6" name="Picture 5">
            <a:extLst>
              <a:ext uri="{FF2B5EF4-FFF2-40B4-BE49-F238E27FC236}">
                <a16:creationId xmlns:a16="http://schemas.microsoft.com/office/drawing/2014/main" id="{6E0134A3-1630-F940-87E1-A3671EEB17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56626" y="2012164"/>
            <a:ext cx="2383288" cy="4484914"/>
          </a:xfrm>
          <a:prstGeom prst="rect">
            <a:avLst/>
          </a:prstGeom>
        </p:spPr>
      </p:pic>
      <p:pic>
        <p:nvPicPr>
          <p:cNvPr id="24" name="Picture 23">
            <a:extLst>
              <a:ext uri="{FF2B5EF4-FFF2-40B4-BE49-F238E27FC236}">
                <a16:creationId xmlns:a16="http://schemas.microsoft.com/office/drawing/2014/main" id="{B26FAD31-1CC6-434F-A526-A82404F0E22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92850" y="746493"/>
            <a:ext cx="457484" cy="457484"/>
          </a:xfrm>
          <a:prstGeom prst="rect">
            <a:avLst/>
          </a:prstGeom>
        </p:spPr>
      </p:pic>
    </p:spTree>
    <p:extLst>
      <p:ext uri="{BB962C8B-B14F-4D97-AF65-F5344CB8AC3E}">
        <p14:creationId xmlns:p14="http://schemas.microsoft.com/office/powerpoint/2010/main" val="70278212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C98E2A-0773-1E49-B032-32A2AD13EF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99023" y="489647"/>
            <a:ext cx="6797577" cy="6172200"/>
          </a:xfrm>
          <a:prstGeom prst="rect">
            <a:avLst/>
          </a:prstGeom>
        </p:spPr>
      </p:pic>
      <p:sp>
        <p:nvSpPr>
          <p:cNvPr id="2" name="Rectangle 1"/>
          <p:cNvSpPr/>
          <p:nvPr/>
        </p:nvSpPr>
        <p:spPr>
          <a:xfrm>
            <a:off x="652348" y="2593043"/>
            <a:ext cx="1429690" cy="45719"/>
          </a:xfrm>
          <a:prstGeom prst="rect">
            <a:avLst/>
          </a:prstGeom>
          <a:solidFill>
            <a:srgbClr val="0274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68128" y="2638762"/>
            <a:ext cx="3784416" cy="584775"/>
          </a:xfrm>
          <a:prstGeom prst="rect">
            <a:avLst/>
          </a:prstGeom>
          <a:noFill/>
        </p:spPr>
        <p:txBody>
          <a:bodyPr wrap="square" rtlCol="0">
            <a:spAutoFit/>
          </a:bodyPr>
          <a:lstStyle/>
          <a:p>
            <a:r>
              <a:rPr lang="en-US" sz="3200" b="1" dirty="0">
                <a:solidFill>
                  <a:srgbClr val="0274B9"/>
                </a:solidFill>
                <a:latin typeface="Arial" panose="020B0604020202020204" pitchFamily="34" charset="0"/>
                <a:ea typeface="Yu Gothic UI Semibold" panose="020B0700000000000000" pitchFamily="34" charset="-128"/>
                <a:cs typeface="Arial" panose="020B0604020202020204" pitchFamily="34" charset="0"/>
              </a:rPr>
              <a:t>Profile Features</a:t>
            </a:r>
          </a:p>
        </p:txBody>
      </p:sp>
      <p:pic>
        <p:nvPicPr>
          <p:cNvPr id="6" name="Picture 5">
            <a:extLst>
              <a:ext uri="{FF2B5EF4-FFF2-40B4-BE49-F238E27FC236}">
                <a16:creationId xmlns:a16="http://schemas.microsoft.com/office/drawing/2014/main" id="{5EC55124-717B-F64B-BA55-008B836792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56778" y="1113761"/>
            <a:ext cx="2683306" cy="4796972"/>
          </a:xfrm>
          <a:prstGeom prst="rect">
            <a:avLst/>
          </a:prstGeom>
        </p:spPr>
      </p:pic>
      <p:sp>
        <p:nvSpPr>
          <p:cNvPr id="10" name="TextBox 9">
            <a:extLst>
              <a:ext uri="{FF2B5EF4-FFF2-40B4-BE49-F238E27FC236}">
                <a16:creationId xmlns:a16="http://schemas.microsoft.com/office/drawing/2014/main" id="{59D00A1B-127D-6544-A239-B423D013C1A6}"/>
              </a:ext>
            </a:extLst>
          </p:cNvPr>
          <p:cNvSpPr txBox="1"/>
          <p:nvPr/>
        </p:nvSpPr>
        <p:spPr>
          <a:xfrm>
            <a:off x="4793236" y="1924567"/>
            <a:ext cx="837251" cy="369332"/>
          </a:xfrm>
          <a:prstGeom prst="rect">
            <a:avLst/>
          </a:prstGeom>
          <a:noFill/>
        </p:spPr>
        <p:txBody>
          <a:bodyPr wrap="square" rtlCol="0">
            <a:spAutoFit/>
          </a:bodyPr>
          <a:lstStyle/>
          <a:p>
            <a:r>
              <a:rPr lang="en-US" dirty="0">
                <a:solidFill>
                  <a:schemeClr val="bg1">
                    <a:lumMod val="50000"/>
                  </a:schemeClr>
                </a:solidFill>
                <a:latin typeface="Arial" panose="020B0604020202020204" pitchFamily="34" charset="0"/>
                <a:cs typeface="Arial" panose="020B0604020202020204" pitchFamily="34" charset="0"/>
              </a:rPr>
              <a:t>Name</a:t>
            </a:r>
            <a:endParaRPr lang="en-US" sz="2400"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p:txBody>
      </p:sp>
      <p:cxnSp>
        <p:nvCxnSpPr>
          <p:cNvPr id="14" name="Straight Connector 13">
            <a:extLst>
              <a:ext uri="{FF2B5EF4-FFF2-40B4-BE49-F238E27FC236}">
                <a16:creationId xmlns:a16="http://schemas.microsoft.com/office/drawing/2014/main" id="{B0941CB4-5DC3-EF42-88F6-3FA19F7A6923}"/>
              </a:ext>
            </a:extLst>
          </p:cNvPr>
          <p:cNvCxnSpPr/>
          <p:nvPr/>
        </p:nvCxnSpPr>
        <p:spPr>
          <a:xfrm>
            <a:off x="5630487" y="2214527"/>
            <a:ext cx="598517" cy="251582"/>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ABD38E2F-3834-0544-B777-6CD09DD45792}"/>
              </a:ext>
            </a:extLst>
          </p:cNvPr>
          <p:cNvCxnSpPr>
            <a:cxnSpLocks/>
          </p:cNvCxnSpPr>
          <p:nvPr/>
        </p:nvCxnSpPr>
        <p:spPr>
          <a:xfrm flipV="1">
            <a:off x="5619413" y="2615903"/>
            <a:ext cx="606829" cy="73028"/>
          </a:xfrm>
          <a:prstGeom prst="line">
            <a:avLst/>
          </a:prstGeom>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7FF43F71-E798-994A-803B-6BE446950876}"/>
              </a:ext>
            </a:extLst>
          </p:cNvPr>
          <p:cNvSpPr txBox="1"/>
          <p:nvPr/>
        </p:nvSpPr>
        <p:spPr>
          <a:xfrm>
            <a:off x="4522635" y="2504265"/>
            <a:ext cx="1285702" cy="369332"/>
          </a:xfrm>
          <a:prstGeom prst="rect">
            <a:avLst/>
          </a:prstGeom>
          <a:noFill/>
        </p:spPr>
        <p:txBody>
          <a:bodyPr wrap="square" rtlCol="0">
            <a:spAutoFit/>
          </a:bodyPr>
          <a:lstStyle/>
          <a:p>
            <a:r>
              <a:rPr lang="en-US" dirty="0">
                <a:solidFill>
                  <a:schemeClr val="bg1">
                    <a:lumMod val="50000"/>
                  </a:schemeClr>
                </a:solidFill>
                <a:latin typeface="Arial" panose="020B0604020202020204" pitchFamily="34" charset="0"/>
                <a:cs typeface="Arial" panose="020B0604020202020204" pitchFamily="34" charset="0"/>
              </a:rPr>
              <a:t>Category </a:t>
            </a:r>
            <a:endParaRPr lang="en-US" sz="2400"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p:txBody>
      </p:sp>
      <p:sp>
        <p:nvSpPr>
          <p:cNvPr id="18" name="TextBox 17">
            <a:extLst>
              <a:ext uri="{FF2B5EF4-FFF2-40B4-BE49-F238E27FC236}">
                <a16:creationId xmlns:a16="http://schemas.microsoft.com/office/drawing/2014/main" id="{2E2A86F6-7BCD-EA49-B7C2-D23C799583C4}"/>
              </a:ext>
            </a:extLst>
          </p:cNvPr>
          <p:cNvSpPr txBox="1"/>
          <p:nvPr/>
        </p:nvSpPr>
        <p:spPr>
          <a:xfrm>
            <a:off x="9506606" y="2246571"/>
            <a:ext cx="540710" cy="369332"/>
          </a:xfrm>
          <a:prstGeom prst="rect">
            <a:avLst/>
          </a:prstGeom>
          <a:noFill/>
        </p:spPr>
        <p:txBody>
          <a:bodyPr wrap="square" rtlCol="0">
            <a:spAutoFit/>
          </a:bodyPr>
          <a:lstStyle/>
          <a:p>
            <a:r>
              <a:rPr lang="en-US" dirty="0">
                <a:solidFill>
                  <a:schemeClr val="bg1">
                    <a:lumMod val="50000"/>
                  </a:schemeClr>
                </a:solidFill>
                <a:latin typeface="Arial" panose="020B0604020202020204" pitchFamily="34" charset="0"/>
                <a:cs typeface="Arial" panose="020B0604020202020204" pitchFamily="34" charset="0"/>
              </a:rPr>
              <a:t>Bio</a:t>
            </a:r>
            <a:endParaRPr lang="en-US" sz="2400"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p:txBody>
      </p:sp>
      <p:cxnSp>
        <p:nvCxnSpPr>
          <p:cNvPr id="19" name="Straight Connector 18">
            <a:extLst>
              <a:ext uri="{FF2B5EF4-FFF2-40B4-BE49-F238E27FC236}">
                <a16:creationId xmlns:a16="http://schemas.microsoft.com/office/drawing/2014/main" id="{03C700EB-30EC-3B45-BDA1-8E4414CE54C1}"/>
              </a:ext>
            </a:extLst>
          </p:cNvPr>
          <p:cNvCxnSpPr>
            <a:cxnSpLocks/>
          </p:cNvCxnSpPr>
          <p:nvPr/>
        </p:nvCxnSpPr>
        <p:spPr>
          <a:xfrm flipV="1">
            <a:off x="8614254" y="2478565"/>
            <a:ext cx="892352" cy="275696"/>
          </a:xfrm>
          <a:prstGeom prst="line">
            <a:avLst/>
          </a:prstGeom>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C166215E-2129-674E-B425-CCFE727212F9}"/>
              </a:ext>
            </a:extLst>
          </p:cNvPr>
          <p:cNvSpPr txBox="1"/>
          <p:nvPr/>
        </p:nvSpPr>
        <p:spPr>
          <a:xfrm>
            <a:off x="9188525" y="3193709"/>
            <a:ext cx="1285702" cy="369332"/>
          </a:xfrm>
          <a:prstGeom prst="rect">
            <a:avLst/>
          </a:prstGeom>
          <a:noFill/>
        </p:spPr>
        <p:txBody>
          <a:bodyPr wrap="square" rtlCol="0">
            <a:spAutoFit/>
          </a:bodyPr>
          <a:lstStyle/>
          <a:p>
            <a:r>
              <a:rPr lang="en-US" dirty="0">
                <a:solidFill>
                  <a:schemeClr val="bg1">
                    <a:lumMod val="50000"/>
                  </a:schemeClr>
                </a:solidFill>
                <a:latin typeface="Arial" panose="020B0604020202020204" pitchFamily="34" charset="0"/>
                <a:cs typeface="Arial" panose="020B0604020202020204" pitchFamily="34" charset="0"/>
              </a:rPr>
              <a:t>Highlights</a:t>
            </a:r>
            <a:endParaRPr lang="en-US" sz="2400"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p:txBody>
      </p:sp>
      <p:cxnSp>
        <p:nvCxnSpPr>
          <p:cNvPr id="23" name="Straight Connector 22">
            <a:extLst>
              <a:ext uri="{FF2B5EF4-FFF2-40B4-BE49-F238E27FC236}">
                <a16:creationId xmlns:a16="http://schemas.microsoft.com/office/drawing/2014/main" id="{D9328A21-9494-174A-80BE-E02801CADAF2}"/>
              </a:ext>
            </a:extLst>
          </p:cNvPr>
          <p:cNvCxnSpPr>
            <a:cxnSpLocks/>
            <a:endCxn id="22" idx="1"/>
          </p:cNvCxnSpPr>
          <p:nvPr/>
        </p:nvCxnSpPr>
        <p:spPr>
          <a:xfrm flipV="1">
            <a:off x="8480867" y="3378375"/>
            <a:ext cx="707658" cy="378976"/>
          </a:xfrm>
          <a:prstGeom prst="line">
            <a:avLst/>
          </a:prstGeom>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2AC8D80B-F630-6349-BFF0-0DE940AF1E6D}"/>
              </a:ext>
            </a:extLst>
          </p:cNvPr>
          <p:cNvSpPr txBox="1"/>
          <p:nvPr/>
        </p:nvSpPr>
        <p:spPr>
          <a:xfrm>
            <a:off x="9060334" y="4471679"/>
            <a:ext cx="2103102" cy="369332"/>
          </a:xfrm>
          <a:prstGeom prst="rect">
            <a:avLst/>
          </a:prstGeom>
          <a:noFill/>
        </p:spPr>
        <p:txBody>
          <a:bodyPr wrap="square" rtlCol="0">
            <a:spAutoFit/>
          </a:bodyPr>
          <a:lstStyle/>
          <a:p>
            <a:r>
              <a:rPr lang="en-US" dirty="0">
                <a:solidFill>
                  <a:schemeClr val="bg1">
                    <a:lumMod val="50000"/>
                  </a:schemeClr>
                </a:solidFill>
                <a:latin typeface="Arial" panose="020B0604020202020204" pitchFamily="34" charset="0"/>
                <a:cs typeface="Arial" panose="020B0604020202020204" pitchFamily="34" charset="0"/>
              </a:rPr>
              <a:t>Contact Options</a:t>
            </a:r>
            <a:endParaRPr lang="en-US" sz="2400"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p:txBody>
      </p:sp>
      <p:cxnSp>
        <p:nvCxnSpPr>
          <p:cNvPr id="27" name="Straight Connector 26">
            <a:extLst>
              <a:ext uri="{FF2B5EF4-FFF2-40B4-BE49-F238E27FC236}">
                <a16:creationId xmlns:a16="http://schemas.microsoft.com/office/drawing/2014/main" id="{68F3FF9D-A9B9-DB45-A11F-CACC71FF8BBE}"/>
              </a:ext>
            </a:extLst>
          </p:cNvPr>
          <p:cNvCxnSpPr>
            <a:cxnSpLocks/>
          </p:cNvCxnSpPr>
          <p:nvPr/>
        </p:nvCxnSpPr>
        <p:spPr>
          <a:xfrm flipH="1" flipV="1">
            <a:off x="8747588" y="4333340"/>
            <a:ext cx="312746" cy="270631"/>
          </a:xfrm>
          <a:prstGeom prst="line">
            <a:avLst/>
          </a:prstGeom>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95615307-2624-8742-970D-7C5EC5CBB2BA}"/>
              </a:ext>
            </a:extLst>
          </p:cNvPr>
          <p:cNvSpPr txBox="1"/>
          <p:nvPr/>
        </p:nvSpPr>
        <p:spPr>
          <a:xfrm>
            <a:off x="4401038" y="3369706"/>
            <a:ext cx="1285702" cy="646331"/>
          </a:xfrm>
          <a:prstGeom prst="rect">
            <a:avLst/>
          </a:prstGeom>
          <a:noFill/>
        </p:spPr>
        <p:txBody>
          <a:bodyPr wrap="square" rtlCol="0">
            <a:spAutoFit/>
          </a:bodyPr>
          <a:lstStyle/>
          <a:p>
            <a:pPr algn="r"/>
            <a:r>
              <a:rPr lang="en-US" dirty="0">
                <a:solidFill>
                  <a:schemeClr val="bg1">
                    <a:lumMod val="50000"/>
                  </a:schemeClr>
                </a:solidFill>
                <a:latin typeface="Arial" panose="020B0604020202020204" pitchFamily="34" charset="0"/>
                <a:cs typeface="Arial" panose="020B0604020202020204" pitchFamily="34" charset="0"/>
              </a:rPr>
              <a:t>Website &amp; Address</a:t>
            </a:r>
            <a:endParaRPr lang="en-US" sz="2400"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p:txBody>
      </p:sp>
      <p:cxnSp>
        <p:nvCxnSpPr>
          <p:cNvPr id="30" name="Straight Connector 29">
            <a:extLst>
              <a:ext uri="{FF2B5EF4-FFF2-40B4-BE49-F238E27FC236}">
                <a16:creationId xmlns:a16="http://schemas.microsoft.com/office/drawing/2014/main" id="{B7958B98-7299-D742-9A6A-1AAB2794B59E}"/>
              </a:ext>
            </a:extLst>
          </p:cNvPr>
          <p:cNvCxnSpPr>
            <a:cxnSpLocks/>
          </p:cNvCxnSpPr>
          <p:nvPr/>
        </p:nvCxnSpPr>
        <p:spPr>
          <a:xfrm flipV="1">
            <a:off x="5665725" y="3089688"/>
            <a:ext cx="571468" cy="473353"/>
          </a:xfrm>
          <a:prstGeom prst="line">
            <a:avLst/>
          </a:prstGeom>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6EC181EF-E197-6144-A73B-1045C546F267}"/>
              </a:ext>
            </a:extLst>
          </p:cNvPr>
          <p:cNvSpPr txBox="1"/>
          <p:nvPr/>
        </p:nvSpPr>
        <p:spPr>
          <a:xfrm>
            <a:off x="9126982" y="1600240"/>
            <a:ext cx="1378207" cy="369332"/>
          </a:xfrm>
          <a:prstGeom prst="rect">
            <a:avLst/>
          </a:prstGeom>
          <a:noFill/>
        </p:spPr>
        <p:txBody>
          <a:bodyPr wrap="square" rtlCol="0">
            <a:spAutoFit/>
          </a:bodyPr>
          <a:lstStyle/>
          <a:p>
            <a:r>
              <a:rPr lang="en-US" dirty="0">
                <a:solidFill>
                  <a:schemeClr val="bg1">
                    <a:lumMod val="50000"/>
                  </a:schemeClr>
                </a:solidFill>
                <a:latin typeface="Arial" panose="020B0604020202020204" pitchFamily="34" charset="0"/>
                <a:cs typeface="Arial" panose="020B0604020202020204" pitchFamily="34" charset="0"/>
              </a:rPr>
              <a:t>Username</a:t>
            </a:r>
            <a:endParaRPr lang="en-US" sz="2400"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p:txBody>
      </p:sp>
      <p:cxnSp>
        <p:nvCxnSpPr>
          <p:cNvPr id="33" name="Straight Connector 32">
            <a:extLst>
              <a:ext uri="{FF2B5EF4-FFF2-40B4-BE49-F238E27FC236}">
                <a16:creationId xmlns:a16="http://schemas.microsoft.com/office/drawing/2014/main" id="{0447A8FC-C09E-3741-8059-2ED9F622FA33}"/>
              </a:ext>
            </a:extLst>
          </p:cNvPr>
          <p:cNvCxnSpPr>
            <a:cxnSpLocks/>
            <a:endCxn id="32" idx="1"/>
          </p:cNvCxnSpPr>
          <p:nvPr/>
        </p:nvCxnSpPr>
        <p:spPr>
          <a:xfrm>
            <a:off x="8046217" y="1411981"/>
            <a:ext cx="1080765" cy="372925"/>
          </a:xfrm>
          <a:prstGeom prst="line">
            <a:avLst/>
          </a:prstGeom>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089E56F3-FCF2-1A40-B9CE-5B387238C8C1}"/>
              </a:ext>
            </a:extLst>
          </p:cNvPr>
          <p:cNvSpPr txBox="1"/>
          <p:nvPr/>
        </p:nvSpPr>
        <p:spPr>
          <a:xfrm>
            <a:off x="4077768" y="1085001"/>
            <a:ext cx="1541645" cy="369332"/>
          </a:xfrm>
          <a:prstGeom prst="rect">
            <a:avLst/>
          </a:prstGeom>
          <a:noFill/>
        </p:spPr>
        <p:txBody>
          <a:bodyPr wrap="square" rtlCol="0">
            <a:spAutoFit/>
          </a:bodyPr>
          <a:lstStyle/>
          <a:p>
            <a:r>
              <a:rPr lang="en-US" dirty="0">
                <a:solidFill>
                  <a:schemeClr val="bg1">
                    <a:lumMod val="50000"/>
                  </a:schemeClr>
                </a:solidFill>
                <a:latin typeface="Arial" panose="020B0604020202020204" pitchFamily="34" charset="0"/>
                <a:cs typeface="Arial" panose="020B0604020202020204" pitchFamily="34" charset="0"/>
              </a:rPr>
              <a:t>Profile Photo</a:t>
            </a:r>
            <a:endParaRPr lang="en-US" sz="2400"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p:txBody>
      </p:sp>
      <p:cxnSp>
        <p:nvCxnSpPr>
          <p:cNvPr id="38" name="Straight Connector 37">
            <a:extLst>
              <a:ext uri="{FF2B5EF4-FFF2-40B4-BE49-F238E27FC236}">
                <a16:creationId xmlns:a16="http://schemas.microsoft.com/office/drawing/2014/main" id="{13E62C5C-5790-5748-97AD-A3F6DCD76EEB}"/>
              </a:ext>
            </a:extLst>
          </p:cNvPr>
          <p:cNvCxnSpPr>
            <a:cxnSpLocks/>
          </p:cNvCxnSpPr>
          <p:nvPr/>
        </p:nvCxnSpPr>
        <p:spPr>
          <a:xfrm>
            <a:off x="5557772" y="1315022"/>
            <a:ext cx="718827" cy="525660"/>
          </a:xfrm>
          <a:prstGeom prst="line">
            <a:avLst/>
          </a:prstGeom>
        </p:spPr>
        <p:style>
          <a:lnRef idx="1">
            <a:schemeClr val="dk1"/>
          </a:lnRef>
          <a:fillRef idx="0">
            <a:schemeClr val="dk1"/>
          </a:fillRef>
          <a:effectRef idx="0">
            <a:schemeClr val="dk1"/>
          </a:effectRef>
          <a:fontRef idx="minor">
            <a:schemeClr val="tx1"/>
          </a:fontRef>
        </p:style>
      </p:cxnSp>
      <p:pic>
        <p:nvPicPr>
          <p:cNvPr id="40" name="Picture 39">
            <a:extLst>
              <a:ext uri="{FF2B5EF4-FFF2-40B4-BE49-F238E27FC236}">
                <a16:creationId xmlns:a16="http://schemas.microsoft.com/office/drawing/2014/main" id="{C0F8B610-160B-2B46-838E-84C9CEDB28A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98298" y="6007769"/>
            <a:ext cx="1422801" cy="548042"/>
          </a:xfrm>
          <a:prstGeom prst="rect">
            <a:avLst/>
          </a:prstGeom>
        </p:spPr>
      </p:pic>
    </p:spTree>
    <p:extLst>
      <p:ext uri="{BB962C8B-B14F-4D97-AF65-F5344CB8AC3E}">
        <p14:creationId xmlns:p14="http://schemas.microsoft.com/office/powerpoint/2010/main" val="197855949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99662" y="581527"/>
            <a:ext cx="1429690" cy="45719"/>
          </a:xfrm>
          <a:prstGeom prst="rect">
            <a:avLst/>
          </a:prstGeom>
          <a:solidFill>
            <a:srgbClr val="0274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15441" y="627246"/>
            <a:ext cx="8474323" cy="584775"/>
          </a:xfrm>
          <a:prstGeom prst="rect">
            <a:avLst/>
          </a:prstGeom>
          <a:noFill/>
        </p:spPr>
        <p:txBody>
          <a:bodyPr wrap="square" rtlCol="0">
            <a:spAutoFit/>
          </a:bodyPr>
          <a:lstStyle/>
          <a:p>
            <a:r>
              <a:rPr lang="en-US" sz="3200" b="1" dirty="0">
                <a:solidFill>
                  <a:srgbClr val="0274B9"/>
                </a:solidFill>
                <a:latin typeface="Arial" panose="020B0604020202020204" pitchFamily="34" charset="0"/>
                <a:ea typeface="Yu Gothic UI Semibold" panose="020B0700000000000000" pitchFamily="34" charset="-128"/>
                <a:cs typeface="Arial" panose="020B0604020202020204" pitchFamily="34" charset="0"/>
              </a:rPr>
              <a:t>Creating Instagram Content </a:t>
            </a:r>
          </a:p>
        </p:txBody>
      </p:sp>
      <p:sp>
        <p:nvSpPr>
          <p:cNvPr id="9" name="TextBox 8">
            <a:extLst>
              <a:ext uri="{FF2B5EF4-FFF2-40B4-BE49-F238E27FC236}">
                <a16:creationId xmlns:a16="http://schemas.microsoft.com/office/drawing/2014/main" id="{BB9D816C-C4E9-3A40-AF06-0FAD542EA0BE}"/>
              </a:ext>
            </a:extLst>
          </p:cNvPr>
          <p:cNvSpPr txBox="1"/>
          <p:nvPr/>
        </p:nvSpPr>
        <p:spPr>
          <a:xfrm>
            <a:off x="703875" y="6281790"/>
            <a:ext cx="4160859" cy="246221"/>
          </a:xfrm>
          <a:prstGeom prst="rect">
            <a:avLst/>
          </a:prstGeom>
          <a:noFill/>
        </p:spPr>
        <p:txBody>
          <a:bodyPr wrap="square" rtlCol="0">
            <a:spAutoFit/>
          </a:bodyPr>
          <a:lstStyle/>
          <a:p>
            <a:r>
              <a:rPr lang="en-US" sz="1000" dirty="0">
                <a:solidFill>
                  <a:schemeClr val="tx1">
                    <a:lumMod val="65000"/>
                    <a:lumOff val="35000"/>
                  </a:schemeClr>
                </a:solidFill>
                <a:latin typeface="Arial" panose="020B0604020202020204" pitchFamily="34" charset="0"/>
                <a:ea typeface="Yu Gothic UI Light" panose="020B0300000000000000" pitchFamily="34" charset="-128"/>
                <a:cs typeface="Arial" panose="020B0604020202020204" pitchFamily="34" charset="0"/>
              </a:rPr>
              <a:t>Source: Instagram</a:t>
            </a:r>
          </a:p>
        </p:txBody>
      </p:sp>
      <p:sp>
        <p:nvSpPr>
          <p:cNvPr id="11" name="TextBox 10">
            <a:extLst>
              <a:ext uri="{FF2B5EF4-FFF2-40B4-BE49-F238E27FC236}">
                <a16:creationId xmlns:a16="http://schemas.microsoft.com/office/drawing/2014/main" id="{1BBD6157-B509-4241-9478-A19648299507}"/>
              </a:ext>
            </a:extLst>
          </p:cNvPr>
          <p:cNvSpPr txBox="1"/>
          <p:nvPr/>
        </p:nvSpPr>
        <p:spPr>
          <a:xfrm>
            <a:off x="599663" y="1365833"/>
            <a:ext cx="6367194" cy="646331"/>
          </a:xfrm>
          <a:prstGeom prst="rect">
            <a:avLst/>
          </a:prstGeom>
          <a:noFill/>
        </p:spPr>
        <p:txBody>
          <a:bodyPr wrap="square" rtlCol="0">
            <a:spAutoFit/>
          </a:bodyPr>
          <a:lstStyle/>
          <a:p>
            <a:r>
              <a:rPr lang="en-US" dirty="0">
                <a:solidFill>
                  <a:schemeClr val="bg1">
                    <a:lumMod val="50000"/>
                  </a:schemeClr>
                </a:solidFill>
                <a:latin typeface="Arial" panose="020B0604020202020204" pitchFamily="34" charset="0"/>
                <a:cs typeface="Arial" panose="020B0604020202020204" pitchFamily="34" charset="0"/>
              </a:rPr>
              <a:t>Instagram is a highly visual experience. Learn how to tell your story through captivating photos, videos, and captions.</a:t>
            </a:r>
            <a:endParaRPr lang="en-US" sz="2400"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p:txBody>
      </p:sp>
      <p:sp>
        <p:nvSpPr>
          <p:cNvPr id="12" name="TextBox 11">
            <a:extLst>
              <a:ext uri="{FF2B5EF4-FFF2-40B4-BE49-F238E27FC236}">
                <a16:creationId xmlns:a16="http://schemas.microsoft.com/office/drawing/2014/main" id="{DC230CDF-8D6B-6942-BB92-9AC87D5AF16A}"/>
              </a:ext>
            </a:extLst>
          </p:cNvPr>
          <p:cNvSpPr txBox="1"/>
          <p:nvPr/>
        </p:nvSpPr>
        <p:spPr>
          <a:xfrm>
            <a:off x="599662" y="2182699"/>
            <a:ext cx="7499310" cy="584775"/>
          </a:xfrm>
          <a:prstGeom prst="rect">
            <a:avLst/>
          </a:prstGeom>
          <a:noFill/>
        </p:spPr>
        <p:txBody>
          <a:bodyPr wrap="square" rtlCol="0">
            <a:spAutoFit/>
          </a:bodyPr>
          <a:lstStyle/>
          <a:p>
            <a:r>
              <a:rPr lang="en-US" sz="3200" b="1" dirty="0">
                <a:solidFill>
                  <a:srgbClr val="ED3856"/>
                </a:solidFill>
                <a:latin typeface="Arial" panose="020B0604020202020204" pitchFamily="34" charset="0"/>
                <a:ea typeface="Yu Gothic UI Semibold" panose="020B0700000000000000" pitchFamily="34" charset="-128"/>
                <a:cs typeface="Arial" panose="020B0604020202020204" pitchFamily="34" charset="0"/>
              </a:rPr>
              <a:t>Getting Started on Instagram</a:t>
            </a:r>
          </a:p>
        </p:txBody>
      </p:sp>
      <p:sp>
        <p:nvSpPr>
          <p:cNvPr id="18" name="TextBox 17">
            <a:extLst>
              <a:ext uri="{FF2B5EF4-FFF2-40B4-BE49-F238E27FC236}">
                <a16:creationId xmlns:a16="http://schemas.microsoft.com/office/drawing/2014/main" id="{6DF05A74-4AF1-A243-A176-4B27EDE1CA78}"/>
              </a:ext>
            </a:extLst>
          </p:cNvPr>
          <p:cNvSpPr txBox="1"/>
          <p:nvPr/>
        </p:nvSpPr>
        <p:spPr>
          <a:xfrm>
            <a:off x="599663" y="2814822"/>
            <a:ext cx="9382538" cy="923330"/>
          </a:xfrm>
          <a:prstGeom prst="rect">
            <a:avLst/>
          </a:prstGeom>
          <a:noFill/>
        </p:spPr>
        <p:txBody>
          <a:bodyPr wrap="square" rtlCol="0">
            <a:spAutoFit/>
          </a:bodyPr>
          <a:lstStyle/>
          <a:p>
            <a:r>
              <a:rPr lang="en-US" dirty="0">
                <a:solidFill>
                  <a:schemeClr val="bg1">
                    <a:lumMod val="50000"/>
                  </a:schemeClr>
                </a:solidFill>
                <a:latin typeface="Arial" panose="020B0604020202020204" pitchFamily="34" charset="0"/>
                <a:cs typeface="Arial" panose="020B0604020202020204" pitchFamily="34" charset="0"/>
              </a:rPr>
              <a:t>1. Figure out what story you want to tell</a:t>
            </a:r>
          </a:p>
          <a:p>
            <a:r>
              <a:rPr lang="en-US"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rPr>
              <a:t>2. Decide on a cohesive look and feel for your account</a:t>
            </a:r>
          </a:p>
          <a:p>
            <a:r>
              <a:rPr lang="en-US"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rPr>
              <a:t>3. Post consistently </a:t>
            </a:r>
          </a:p>
        </p:txBody>
      </p:sp>
      <p:sp>
        <p:nvSpPr>
          <p:cNvPr id="19" name="TextBox 18">
            <a:extLst>
              <a:ext uri="{FF2B5EF4-FFF2-40B4-BE49-F238E27FC236}">
                <a16:creationId xmlns:a16="http://schemas.microsoft.com/office/drawing/2014/main" id="{D09CAB3F-557F-A746-81F6-C7899D436EBC}"/>
              </a:ext>
            </a:extLst>
          </p:cNvPr>
          <p:cNvSpPr txBox="1"/>
          <p:nvPr/>
        </p:nvSpPr>
        <p:spPr>
          <a:xfrm>
            <a:off x="599662" y="4075374"/>
            <a:ext cx="7499310" cy="584775"/>
          </a:xfrm>
          <a:prstGeom prst="rect">
            <a:avLst/>
          </a:prstGeom>
          <a:noFill/>
        </p:spPr>
        <p:txBody>
          <a:bodyPr wrap="square" rtlCol="0">
            <a:spAutoFit/>
          </a:bodyPr>
          <a:lstStyle/>
          <a:p>
            <a:r>
              <a:rPr lang="en-US" sz="3200" b="1" dirty="0">
                <a:solidFill>
                  <a:srgbClr val="ED3856"/>
                </a:solidFill>
                <a:latin typeface="Arial" panose="020B0604020202020204" pitchFamily="34" charset="0"/>
                <a:ea typeface="Yu Gothic UI Semibold" panose="020B0700000000000000" pitchFamily="34" charset="-128"/>
                <a:cs typeface="Arial" panose="020B0604020202020204" pitchFamily="34" charset="0"/>
              </a:rPr>
              <a:t>Stand Out with Good Creative</a:t>
            </a:r>
          </a:p>
        </p:txBody>
      </p:sp>
      <p:sp>
        <p:nvSpPr>
          <p:cNvPr id="20" name="TextBox 19">
            <a:extLst>
              <a:ext uri="{FF2B5EF4-FFF2-40B4-BE49-F238E27FC236}">
                <a16:creationId xmlns:a16="http://schemas.microsoft.com/office/drawing/2014/main" id="{1CF22455-F866-CA48-9F1A-48CB9866D3BB}"/>
              </a:ext>
            </a:extLst>
          </p:cNvPr>
          <p:cNvSpPr txBox="1"/>
          <p:nvPr/>
        </p:nvSpPr>
        <p:spPr>
          <a:xfrm>
            <a:off x="703875" y="4726291"/>
            <a:ext cx="9382538" cy="923330"/>
          </a:xfrm>
          <a:prstGeom prst="rect">
            <a:avLst/>
          </a:prstGeom>
          <a:noFill/>
        </p:spPr>
        <p:txBody>
          <a:bodyPr wrap="square" rtlCol="0">
            <a:spAutoFit/>
          </a:bodyPr>
          <a:lstStyle/>
          <a:p>
            <a:r>
              <a:rPr lang="en-US" dirty="0">
                <a:solidFill>
                  <a:schemeClr val="bg1">
                    <a:lumMod val="50000"/>
                  </a:schemeClr>
                </a:solidFill>
                <a:latin typeface="Arial" panose="020B0604020202020204" pitchFamily="34" charset="0"/>
                <a:cs typeface="Arial" panose="020B0604020202020204" pitchFamily="34" charset="0"/>
              </a:rPr>
              <a:t>1. Include your logo, colors, or products to make content distinct</a:t>
            </a:r>
          </a:p>
          <a:p>
            <a:r>
              <a:rPr lang="en-US"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rPr>
              <a:t>2. Tell a story that supports your business goal</a:t>
            </a:r>
          </a:p>
          <a:p>
            <a:r>
              <a:rPr lang="en-US"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rPr>
              <a:t>3. Use well crafted creative </a:t>
            </a:r>
          </a:p>
        </p:txBody>
      </p:sp>
      <p:pic>
        <p:nvPicPr>
          <p:cNvPr id="3" name="Picture 2">
            <a:extLst>
              <a:ext uri="{FF2B5EF4-FFF2-40B4-BE49-F238E27FC236}">
                <a16:creationId xmlns:a16="http://schemas.microsoft.com/office/drawing/2014/main" id="{3B57EC2C-1993-C64F-8660-D3E5B35ABB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13915" y="348713"/>
            <a:ext cx="3432733" cy="6105688"/>
          </a:xfrm>
          <a:prstGeom prst="rect">
            <a:avLst/>
          </a:prstGeom>
        </p:spPr>
      </p:pic>
    </p:spTree>
    <p:extLst>
      <p:ext uri="{BB962C8B-B14F-4D97-AF65-F5344CB8AC3E}">
        <p14:creationId xmlns:p14="http://schemas.microsoft.com/office/powerpoint/2010/main" val="22595415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99662" y="581527"/>
            <a:ext cx="1429690" cy="45719"/>
          </a:xfrm>
          <a:prstGeom prst="rect">
            <a:avLst/>
          </a:prstGeom>
          <a:solidFill>
            <a:srgbClr val="0274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15441" y="627246"/>
            <a:ext cx="8474323" cy="584775"/>
          </a:xfrm>
          <a:prstGeom prst="rect">
            <a:avLst/>
          </a:prstGeom>
          <a:noFill/>
        </p:spPr>
        <p:txBody>
          <a:bodyPr wrap="square" rtlCol="0">
            <a:spAutoFit/>
          </a:bodyPr>
          <a:lstStyle/>
          <a:p>
            <a:r>
              <a:rPr lang="en-US" sz="3200" b="1" dirty="0">
                <a:solidFill>
                  <a:srgbClr val="0274B9"/>
                </a:solidFill>
                <a:latin typeface="Arial" panose="020B0604020202020204" pitchFamily="34" charset="0"/>
                <a:ea typeface="Yu Gothic UI Semibold" panose="020B0700000000000000" pitchFamily="34" charset="-128"/>
                <a:cs typeface="Arial" panose="020B0604020202020204" pitchFamily="34" charset="0"/>
              </a:rPr>
              <a:t>Creating Instagram Content </a:t>
            </a:r>
          </a:p>
        </p:txBody>
      </p:sp>
      <p:pic>
        <p:nvPicPr>
          <p:cNvPr id="10" name="Picture 9">
            <a:extLst>
              <a:ext uri="{FF2B5EF4-FFF2-40B4-BE49-F238E27FC236}">
                <a16:creationId xmlns:a16="http://schemas.microsoft.com/office/drawing/2014/main" id="{C0C19F8C-2591-4448-B499-AE59E48C0D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98298" y="6007769"/>
            <a:ext cx="1422801" cy="548042"/>
          </a:xfrm>
          <a:prstGeom prst="rect">
            <a:avLst/>
          </a:prstGeom>
        </p:spPr>
      </p:pic>
      <p:sp>
        <p:nvSpPr>
          <p:cNvPr id="12" name="TextBox 11">
            <a:extLst>
              <a:ext uri="{FF2B5EF4-FFF2-40B4-BE49-F238E27FC236}">
                <a16:creationId xmlns:a16="http://schemas.microsoft.com/office/drawing/2014/main" id="{DC230CDF-8D6B-6942-BB92-9AC87D5AF16A}"/>
              </a:ext>
            </a:extLst>
          </p:cNvPr>
          <p:cNvSpPr txBox="1"/>
          <p:nvPr/>
        </p:nvSpPr>
        <p:spPr>
          <a:xfrm>
            <a:off x="515441" y="1366597"/>
            <a:ext cx="7499310" cy="477054"/>
          </a:xfrm>
          <a:prstGeom prst="rect">
            <a:avLst/>
          </a:prstGeom>
          <a:noFill/>
        </p:spPr>
        <p:txBody>
          <a:bodyPr wrap="square" rtlCol="0">
            <a:spAutoFit/>
          </a:bodyPr>
          <a:lstStyle/>
          <a:p>
            <a:r>
              <a:rPr lang="en-US" sz="2500" b="1" dirty="0">
                <a:solidFill>
                  <a:srgbClr val="ED3856"/>
                </a:solidFill>
                <a:latin typeface="Arial" panose="020B0604020202020204" pitchFamily="34" charset="0"/>
                <a:ea typeface="Yu Gothic UI Semibold" panose="020B0700000000000000" pitchFamily="34" charset="-128"/>
                <a:cs typeface="Arial" panose="020B0604020202020204" pitchFamily="34" charset="0"/>
              </a:rPr>
              <a:t>Create Quality Photos and Videos</a:t>
            </a:r>
          </a:p>
        </p:txBody>
      </p:sp>
      <p:pic>
        <p:nvPicPr>
          <p:cNvPr id="13" name="Picture 12">
            <a:extLst>
              <a:ext uri="{FF2B5EF4-FFF2-40B4-BE49-F238E27FC236}">
                <a16:creationId xmlns:a16="http://schemas.microsoft.com/office/drawing/2014/main" id="{001F4533-DA00-DA4C-B883-DC8A96A3548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14212" y="2105948"/>
            <a:ext cx="2568081" cy="4590983"/>
          </a:xfrm>
          <a:prstGeom prst="rect">
            <a:avLst/>
          </a:prstGeom>
        </p:spPr>
      </p:pic>
      <p:pic>
        <p:nvPicPr>
          <p:cNvPr id="14" name="51496403_350585145537531_9170351876766433280_n.mp4">
            <a:hlinkClick r:id="" action="ppaction://media"/>
            <a:extLst>
              <a:ext uri="{FF2B5EF4-FFF2-40B4-BE49-F238E27FC236}">
                <a16:creationId xmlns:a16="http://schemas.microsoft.com/office/drawing/2014/main" id="{42815E96-6840-4C44-94EB-F2CA219C2C9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916817" y="2438996"/>
            <a:ext cx="3459813" cy="3459813"/>
          </a:xfrm>
          <a:prstGeom prst="rect">
            <a:avLst/>
          </a:prstGeom>
        </p:spPr>
      </p:pic>
    </p:spTree>
    <p:extLst>
      <p:ext uri="{BB962C8B-B14F-4D97-AF65-F5344CB8AC3E}">
        <p14:creationId xmlns:p14="http://schemas.microsoft.com/office/powerpoint/2010/main" val="367857296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3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99662" y="581527"/>
            <a:ext cx="1429690" cy="45719"/>
          </a:xfrm>
          <a:prstGeom prst="rect">
            <a:avLst/>
          </a:prstGeom>
          <a:solidFill>
            <a:srgbClr val="0274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15441" y="627246"/>
            <a:ext cx="8474323" cy="584775"/>
          </a:xfrm>
          <a:prstGeom prst="rect">
            <a:avLst/>
          </a:prstGeom>
          <a:noFill/>
        </p:spPr>
        <p:txBody>
          <a:bodyPr wrap="square" rtlCol="0">
            <a:spAutoFit/>
          </a:bodyPr>
          <a:lstStyle/>
          <a:p>
            <a:r>
              <a:rPr lang="en-US" sz="3200" b="1" dirty="0">
                <a:solidFill>
                  <a:srgbClr val="0274B9"/>
                </a:solidFill>
                <a:latin typeface="Arial" panose="020B0604020202020204" pitchFamily="34" charset="0"/>
                <a:ea typeface="Yu Gothic UI Semibold" panose="020B0700000000000000" pitchFamily="34" charset="-128"/>
                <a:cs typeface="Arial" panose="020B0604020202020204" pitchFamily="34" charset="0"/>
              </a:rPr>
              <a:t>4 tips to tailor your content</a:t>
            </a:r>
          </a:p>
        </p:txBody>
      </p:sp>
      <p:sp>
        <p:nvSpPr>
          <p:cNvPr id="9" name="TextBox 8">
            <a:extLst>
              <a:ext uri="{FF2B5EF4-FFF2-40B4-BE49-F238E27FC236}">
                <a16:creationId xmlns:a16="http://schemas.microsoft.com/office/drawing/2014/main" id="{BB9D816C-C4E9-3A40-AF06-0FAD542EA0BE}"/>
              </a:ext>
            </a:extLst>
          </p:cNvPr>
          <p:cNvSpPr txBox="1"/>
          <p:nvPr/>
        </p:nvSpPr>
        <p:spPr>
          <a:xfrm>
            <a:off x="703875" y="6281790"/>
            <a:ext cx="4160859" cy="246221"/>
          </a:xfrm>
          <a:prstGeom prst="rect">
            <a:avLst/>
          </a:prstGeom>
          <a:noFill/>
        </p:spPr>
        <p:txBody>
          <a:bodyPr wrap="square" rtlCol="0">
            <a:spAutoFit/>
          </a:bodyPr>
          <a:lstStyle/>
          <a:p>
            <a:r>
              <a:rPr lang="en-US" sz="1000" dirty="0">
                <a:solidFill>
                  <a:schemeClr val="tx1">
                    <a:lumMod val="65000"/>
                    <a:lumOff val="35000"/>
                  </a:schemeClr>
                </a:solidFill>
                <a:latin typeface="Arial" panose="020B0604020202020204" pitchFamily="34" charset="0"/>
                <a:ea typeface="Yu Gothic UI Light" panose="020B0300000000000000" pitchFamily="34" charset="-128"/>
                <a:cs typeface="Arial" panose="020B0604020202020204" pitchFamily="34" charset="0"/>
              </a:rPr>
              <a:t>Source: Instagram</a:t>
            </a:r>
          </a:p>
        </p:txBody>
      </p:sp>
      <p:sp>
        <p:nvSpPr>
          <p:cNvPr id="11" name="TextBox 10">
            <a:extLst>
              <a:ext uri="{FF2B5EF4-FFF2-40B4-BE49-F238E27FC236}">
                <a16:creationId xmlns:a16="http://schemas.microsoft.com/office/drawing/2014/main" id="{1BBD6157-B509-4241-9478-A19648299507}"/>
              </a:ext>
            </a:extLst>
          </p:cNvPr>
          <p:cNvSpPr txBox="1"/>
          <p:nvPr/>
        </p:nvSpPr>
        <p:spPr>
          <a:xfrm>
            <a:off x="599662" y="1365833"/>
            <a:ext cx="10971851" cy="4801314"/>
          </a:xfrm>
          <a:prstGeom prst="rect">
            <a:avLst/>
          </a:prstGeom>
          <a:noFill/>
        </p:spPr>
        <p:txBody>
          <a:bodyPr wrap="square" rtlCol="0">
            <a:spAutoFit/>
          </a:bodyPr>
          <a:lstStyle/>
          <a:p>
            <a:pPr marL="342900" indent="-342900">
              <a:buAutoNum type="arabicPeriod"/>
            </a:pPr>
            <a:r>
              <a:rPr lang="en-US" b="1" dirty="0">
                <a:solidFill>
                  <a:schemeClr val="bg1">
                    <a:lumMod val="50000"/>
                  </a:schemeClr>
                </a:solidFill>
                <a:latin typeface="Arial" panose="020B0604020202020204" pitchFamily="34" charset="0"/>
                <a:cs typeface="Arial" panose="020B0604020202020204" pitchFamily="34" charset="0"/>
              </a:rPr>
              <a:t>Look for trends across your posts and stories</a:t>
            </a:r>
          </a:p>
          <a:p>
            <a:pPr marL="800100" lvl="1" indent="-342900">
              <a:buFont typeface="Arial" panose="020B0604020202020204" pitchFamily="34" charset="0"/>
              <a:buChar char="•"/>
            </a:pPr>
            <a:r>
              <a:rPr lang="en-US"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rPr>
              <a:t>Try to spot patterns across your photos and videos that are performing well, especially for metrics that are relevant to your business goals. </a:t>
            </a:r>
            <a:br>
              <a:rPr lang="en-US"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rPr>
            </a:br>
            <a:endParaRPr lang="en-US"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a:p>
            <a:pPr marL="342900" indent="-342900">
              <a:buAutoNum type="arabicPeriod"/>
            </a:pPr>
            <a:r>
              <a:rPr lang="en-US" b="1"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rPr>
              <a:t>Keep your audience demographics in mind</a:t>
            </a:r>
          </a:p>
          <a:p>
            <a:pPr marL="800100" lvl="1" indent="-342900">
              <a:buFont typeface="Arial" panose="020B0604020202020204" pitchFamily="34" charset="0"/>
              <a:buChar char="•"/>
            </a:pPr>
            <a:r>
              <a:rPr lang="en-US"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rPr>
              <a:t>Now that you know information like top cities and countries, age ranges and genders of your followers, keep that in mind as you plan your content. Your photos and videos should speak to the people that make up your community! </a:t>
            </a:r>
            <a:br>
              <a:rPr lang="en-US"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rPr>
            </a:br>
            <a:endParaRPr lang="en-US"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a:p>
            <a:pPr marL="342900" indent="-342900">
              <a:buAutoNum type="arabicPeriod"/>
            </a:pPr>
            <a:r>
              <a:rPr lang="en-US" b="1"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rPr>
              <a:t>Post when your followers are active </a:t>
            </a:r>
          </a:p>
          <a:p>
            <a:pPr marL="800100" lvl="1" indent="-342900">
              <a:buFont typeface="Arial" panose="020B0604020202020204" pitchFamily="34" charset="0"/>
              <a:buChar char="•"/>
            </a:pPr>
            <a:r>
              <a:rPr lang="en-US"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rPr>
              <a:t>Use Insights to see when most of your followers are on Instagram to learn when you can post your photos and videos. This way, you can maximize the number of people seeing and interacting with your photos and videos. </a:t>
            </a:r>
            <a:br>
              <a:rPr lang="en-US"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rPr>
            </a:br>
            <a:endParaRPr lang="en-US"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a:p>
            <a:pPr marL="342900" indent="-342900">
              <a:buAutoNum type="arabicPeriod"/>
            </a:pPr>
            <a:r>
              <a:rPr lang="en-US" b="1"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rPr>
              <a:t>Turn your most engaging posts into ads</a:t>
            </a:r>
          </a:p>
          <a:p>
            <a:pPr marL="800100" lvl="1" indent="-342900">
              <a:buFont typeface="Arial" panose="020B0604020202020204" pitchFamily="34" charset="0"/>
              <a:buChar char="•"/>
            </a:pPr>
            <a:r>
              <a:rPr lang="en-US"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rPr>
              <a:t>Popular post? Promote it and interpret how your ad performed with Insights so you can incorporate your findings into your next paid promotion! </a:t>
            </a:r>
            <a:endParaRPr lang="en-US"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05342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99662" y="581527"/>
            <a:ext cx="1429690" cy="45719"/>
          </a:xfrm>
          <a:prstGeom prst="rect">
            <a:avLst/>
          </a:prstGeom>
          <a:solidFill>
            <a:srgbClr val="0274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15441" y="627246"/>
            <a:ext cx="6186149" cy="584775"/>
          </a:xfrm>
          <a:prstGeom prst="rect">
            <a:avLst/>
          </a:prstGeom>
          <a:noFill/>
        </p:spPr>
        <p:txBody>
          <a:bodyPr wrap="square" rtlCol="0">
            <a:spAutoFit/>
          </a:bodyPr>
          <a:lstStyle/>
          <a:p>
            <a:r>
              <a:rPr lang="en-US" sz="3200" b="1" dirty="0">
                <a:solidFill>
                  <a:srgbClr val="0274B9"/>
                </a:solidFill>
                <a:latin typeface="Arial" panose="020B0604020202020204" pitchFamily="34" charset="0"/>
                <a:ea typeface="Yu Gothic UI Semibold" panose="020B0700000000000000" pitchFamily="34" charset="-128"/>
                <a:cs typeface="Arial" panose="020B0604020202020204" pitchFamily="34" charset="0"/>
              </a:rPr>
              <a:t>Thumb-Stopping Content</a:t>
            </a:r>
          </a:p>
        </p:txBody>
      </p:sp>
      <p:pic>
        <p:nvPicPr>
          <p:cNvPr id="6" name="Picture 5">
            <a:extLst>
              <a:ext uri="{FF2B5EF4-FFF2-40B4-BE49-F238E27FC236}">
                <a16:creationId xmlns:a16="http://schemas.microsoft.com/office/drawing/2014/main" id="{C2BA794A-8D5D-2A49-BA9F-C0DD902BEF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71510" y="6027175"/>
            <a:ext cx="1493287" cy="575192"/>
          </a:xfrm>
          <a:prstGeom prst="rect">
            <a:avLst/>
          </a:prstGeom>
        </p:spPr>
      </p:pic>
      <p:pic>
        <p:nvPicPr>
          <p:cNvPr id="3" name="Picture 2">
            <a:extLst>
              <a:ext uri="{FF2B5EF4-FFF2-40B4-BE49-F238E27FC236}">
                <a16:creationId xmlns:a16="http://schemas.microsoft.com/office/drawing/2014/main" id="{7EBD78FA-5F67-C24D-9FFC-58E34AB62F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71142" y="1466794"/>
            <a:ext cx="3896226" cy="2602558"/>
          </a:xfrm>
          <a:prstGeom prst="rect">
            <a:avLst/>
          </a:prstGeom>
        </p:spPr>
      </p:pic>
      <p:pic>
        <p:nvPicPr>
          <p:cNvPr id="5" name="Picture 4">
            <a:extLst>
              <a:ext uri="{FF2B5EF4-FFF2-40B4-BE49-F238E27FC236}">
                <a16:creationId xmlns:a16="http://schemas.microsoft.com/office/drawing/2014/main" id="{7EE8CBC1-9938-2649-9686-1D06AFE5752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20219" y="1466794"/>
            <a:ext cx="3905250" cy="2603500"/>
          </a:xfrm>
          <a:prstGeom prst="rect">
            <a:avLst/>
          </a:prstGeom>
        </p:spPr>
      </p:pic>
      <p:pic>
        <p:nvPicPr>
          <p:cNvPr id="17" name="Picture 16">
            <a:extLst>
              <a:ext uri="{FF2B5EF4-FFF2-40B4-BE49-F238E27FC236}">
                <a16:creationId xmlns:a16="http://schemas.microsoft.com/office/drawing/2014/main" id="{E79E1862-EEAB-ED49-A509-DA40113220F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20219" y="4115642"/>
            <a:ext cx="3913555" cy="2606428"/>
          </a:xfrm>
          <a:prstGeom prst="rect">
            <a:avLst/>
          </a:prstGeom>
        </p:spPr>
      </p:pic>
      <p:pic>
        <p:nvPicPr>
          <p:cNvPr id="18" name="Picture 17">
            <a:extLst>
              <a:ext uri="{FF2B5EF4-FFF2-40B4-BE49-F238E27FC236}">
                <a16:creationId xmlns:a16="http://schemas.microsoft.com/office/drawing/2014/main" id="{5A17E748-E2BC-2B42-9042-46D41097EC5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57726" y="4115643"/>
            <a:ext cx="3909642" cy="2606428"/>
          </a:xfrm>
          <a:prstGeom prst="rect">
            <a:avLst/>
          </a:prstGeom>
        </p:spPr>
      </p:pic>
      <p:pic>
        <p:nvPicPr>
          <p:cNvPr id="19" name="Picture 18">
            <a:extLst>
              <a:ext uri="{FF2B5EF4-FFF2-40B4-BE49-F238E27FC236}">
                <a16:creationId xmlns:a16="http://schemas.microsoft.com/office/drawing/2014/main" id="{FE870E48-711F-F44B-9685-81D3354E58B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4798" y="1466794"/>
            <a:ext cx="3470077" cy="2602558"/>
          </a:xfrm>
          <a:prstGeom prst="rect">
            <a:avLst/>
          </a:prstGeom>
        </p:spPr>
      </p:pic>
      <p:pic>
        <p:nvPicPr>
          <p:cNvPr id="20" name="Picture 19">
            <a:extLst>
              <a:ext uri="{FF2B5EF4-FFF2-40B4-BE49-F238E27FC236}">
                <a16:creationId xmlns:a16="http://schemas.microsoft.com/office/drawing/2014/main" id="{C4E411F0-3A7D-A649-A964-D2136D5D33A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34798" y="4122949"/>
            <a:ext cx="3470077" cy="2602558"/>
          </a:xfrm>
          <a:prstGeom prst="rect">
            <a:avLst/>
          </a:prstGeom>
        </p:spPr>
      </p:pic>
    </p:spTree>
    <p:extLst>
      <p:ext uri="{BB962C8B-B14F-4D97-AF65-F5344CB8AC3E}">
        <p14:creationId xmlns:p14="http://schemas.microsoft.com/office/powerpoint/2010/main" val="164242251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36EDC3-AB09-F34F-9B8D-001C4A00A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1088" y="310707"/>
            <a:ext cx="4406016" cy="2247967"/>
          </a:xfrm>
          <a:prstGeom prst="rect">
            <a:avLst/>
          </a:prstGeom>
        </p:spPr>
      </p:pic>
      <p:sp>
        <p:nvSpPr>
          <p:cNvPr id="4" name="TextBox 3"/>
          <p:cNvSpPr txBox="1"/>
          <p:nvPr/>
        </p:nvSpPr>
        <p:spPr>
          <a:xfrm>
            <a:off x="2234433" y="2132929"/>
            <a:ext cx="7966849" cy="1754326"/>
          </a:xfrm>
          <a:prstGeom prst="rect">
            <a:avLst/>
          </a:prstGeom>
          <a:noFill/>
        </p:spPr>
        <p:txBody>
          <a:bodyPr wrap="square" rtlCol="0">
            <a:spAutoFit/>
          </a:bodyPr>
          <a:lstStyle/>
          <a:p>
            <a:pPr algn="ctr"/>
            <a:r>
              <a:rPr lang="en-US" sz="5400" b="1" dirty="0">
                <a:solidFill>
                  <a:srgbClr val="0274B9"/>
                </a:solidFill>
                <a:latin typeface="Arial" panose="020B0604020202020204" pitchFamily="34" charset="0"/>
                <a:ea typeface="Yu Gothic UI Semibold" panose="020B0700000000000000" pitchFamily="34" charset="-128"/>
                <a:cs typeface="Arial" panose="020B0604020202020204" pitchFamily="34" charset="0"/>
              </a:rPr>
              <a:t>What makes your thumb drop?</a:t>
            </a:r>
          </a:p>
        </p:txBody>
      </p:sp>
      <p:pic>
        <p:nvPicPr>
          <p:cNvPr id="6" name="Picture 5">
            <a:extLst>
              <a:ext uri="{FF2B5EF4-FFF2-40B4-BE49-F238E27FC236}">
                <a16:creationId xmlns:a16="http://schemas.microsoft.com/office/drawing/2014/main" id="{C2BA794A-8D5D-2A49-BA9F-C0DD902BEF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71510" y="6027175"/>
            <a:ext cx="1493287" cy="575192"/>
          </a:xfrm>
          <a:prstGeom prst="rect">
            <a:avLst/>
          </a:prstGeom>
        </p:spPr>
      </p:pic>
      <p:sp>
        <p:nvSpPr>
          <p:cNvPr id="17" name="TextBox 16">
            <a:extLst>
              <a:ext uri="{FF2B5EF4-FFF2-40B4-BE49-F238E27FC236}">
                <a16:creationId xmlns:a16="http://schemas.microsoft.com/office/drawing/2014/main" id="{735F681D-6493-A54D-B925-DF604343F91F}"/>
              </a:ext>
            </a:extLst>
          </p:cNvPr>
          <p:cNvSpPr txBox="1"/>
          <p:nvPr/>
        </p:nvSpPr>
        <p:spPr>
          <a:xfrm>
            <a:off x="2970290" y="4174580"/>
            <a:ext cx="6207614" cy="707886"/>
          </a:xfrm>
          <a:prstGeom prst="rect">
            <a:avLst/>
          </a:prstGeom>
          <a:noFill/>
        </p:spPr>
        <p:txBody>
          <a:bodyPr wrap="square" rtlCol="0">
            <a:spAutoFit/>
          </a:bodyPr>
          <a:lstStyle/>
          <a:p>
            <a:pPr algn="ctr"/>
            <a:r>
              <a:rPr lang="en-US" sz="2000" dirty="0">
                <a:solidFill>
                  <a:schemeClr val="tx1">
                    <a:lumMod val="65000"/>
                    <a:lumOff val="35000"/>
                  </a:schemeClr>
                </a:solidFill>
                <a:latin typeface="Arial" panose="020B0604020202020204" pitchFamily="34" charset="0"/>
                <a:ea typeface="Yu Gothic UI Light" panose="020B0300000000000000" pitchFamily="34" charset="-128"/>
                <a:cs typeface="Arial" panose="020B0604020202020204" pitchFamily="34" charset="0"/>
              </a:rPr>
              <a:t>Save videos and graphics that make your thumb drop. Create a folder filled with inspiration!</a:t>
            </a:r>
          </a:p>
        </p:txBody>
      </p:sp>
      <p:pic>
        <p:nvPicPr>
          <p:cNvPr id="18" name="Picture 17">
            <a:extLst>
              <a:ext uri="{FF2B5EF4-FFF2-40B4-BE49-F238E27FC236}">
                <a16:creationId xmlns:a16="http://schemas.microsoft.com/office/drawing/2014/main" id="{16F34693-78C7-BF4C-9C1F-30C77752C1F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55116" y="5242183"/>
            <a:ext cx="2037961" cy="784992"/>
          </a:xfrm>
          <a:prstGeom prst="rect">
            <a:avLst/>
          </a:prstGeom>
        </p:spPr>
      </p:pic>
    </p:spTree>
    <p:extLst>
      <p:ext uri="{BB962C8B-B14F-4D97-AF65-F5344CB8AC3E}">
        <p14:creationId xmlns:p14="http://schemas.microsoft.com/office/powerpoint/2010/main" val="144428509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955764" y="2364225"/>
            <a:ext cx="10236661" cy="1754326"/>
          </a:xfrm>
          <a:prstGeom prst="rect">
            <a:avLst/>
          </a:prstGeom>
          <a:noFill/>
        </p:spPr>
        <p:txBody>
          <a:bodyPr wrap="square" rtlCol="0">
            <a:spAutoFit/>
          </a:bodyPr>
          <a:lstStyle/>
          <a:p>
            <a:pPr algn="ctr"/>
            <a:r>
              <a:rPr lang="en-US" sz="5400" b="1" dirty="0">
                <a:solidFill>
                  <a:srgbClr val="0274B9"/>
                </a:solidFill>
                <a:latin typeface="Arial" panose="020B0604020202020204" pitchFamily="34" charset="0"/>
                <a:ea typeface="Yu Gothic UI Semibold" panose="020B0700000000000000" pitchFamily="34" charset="-128"/>
                <a:cs typeface="Arial" panose="020B0604020202020204" pitchFamily="34" charset="0"/>
              </a:rPr>
              <a:t>Get creative and think </a:t>
            </a:r>
          </a:p>
          <a:p>
            <a:pPr algn="ctr"/>
            <a:r>
              <a:rPr lang="en-US" sz="5400" b="1" dirty="0">
                <a:solidFill>
                  <a:srgbClr val="0274B9"/>
                </a:solidFill>
                <a:latin typeface="Arial" panose="020B0604020202020204" pitchFamily="34" charset="0"/>
                <a:ea typeface="Yu Gothic UI Semibold" panose="020B0700000000000000" pitchFamily="34" charset="-128"/>
                <a:cs typeface="Arial" panose="020B0604020202020204" pitchFamily="34" charset="0"/>
              </a:rPr>
              <a:t>outside the box!</a:t>
            </a:r>
          </a:p>
        </p:txBody>
      </p:sp>
      <p:pic>
        <p:nvPicPr>
          <p:cNvPr id="6" name="Picture 5">
            <a:extLst>
              <a:ext uri="{FF2B5EF4-FFF2-40B4-BE49-F238E27FC236}">
                <a16:creationId xmlns:a16="http://schemas.microsoft.com/office/drawing/2014/main" id="{C2BA794A-8D5D-2A49-BA9F-C0DD902BEF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71510" y="6027175"/>
            <a:ext cx="1493287" cy="575192"/>
          </a:xfrm>
          <a:prstGeom prst="rect">
            <a:avLst/>
          </a:prstGeom>
        </p:spPr>
      </p:pic>
      <p:pic>
        <p:nvPicPr>
          <p:cNvPr id="18" name="Picture 17">
            <a:extLst>
              <a:ext uri="{FF2B5EF4-FFF2-40B4-BE49-F238E27FC236}">
                <a16:creationId xmlns:a16="http://schemas.microsoft.com/office/drawing/2014/main" id="{16F34693-78C7-BF4C-9C1F-30C77752C1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55112" y="4975483"/>
            <a:ext cx="2037961" cy="784992"/>
          </a:xfrm>
          <a:prstGeom prst="rect">
            <a:avLst/>
          </a:prstGeom>
        </p:spPr>
      </p:pic>
      <p:pic>
        <p:nvPicPr>
          <p:cNvPr id="3" name="Graphic 2" descr="Head with gears">
            <a:extLst>
              <a:ext uri="{FF2B5EF4-FFF2-40B4-BE49-F238E27FC236}">
                <a16:creationId xmlns:a16="http://schemas.microsoft.com/office/drawing/2014/main" id="{4ED2F2CE-71D4-084B-880C-1E09B98C101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91494" y="1008063"/>
            <a:ext cx="1213289" cy="1213289"/>
          </a:xfrm>
          <a:prstGeom prst="rect">
            <a:avLst/>
          </a:prstGeom>
        </p:spPr>
      </p:pic>
      <p:sp>
        <p:nvSpPr>
          <p:cNvPr id="17" name="TextBox 16">
            <a:extLst>
              <a:ext uri="{FF2B5EF4-FFF2-40B4-BE49-F238E27FC236}">
                <a16:creationId xmlns:a16="http://schemas.microsoft.com/office/drawing/2014/main" id="{079BB826-AC21-0C45-822A-9673FD7CE710}"/>
              </a:ext>
            </a:extLst>
          </p:cNvPr>
          <p:cNvSpPr txBox="1"/>
          <p:nvPr/>
        </p:nvSpPr>
        <p:spPr>
          <a:xfrm>
            <a:off x="2970286" y="4280257"/>
            <a:ext cx="6207614" cy="400110"/>
          </a:xfrm>
          <a:prstGeom prst="rect">
            <a:avLst/>
          </a:prstGeom>
          <a:noFill/>
        </p:spPr>
        <p:txBody>
          <a:bodyPr wrap="square" rtlCol="0">
            <a:spAutoFit/>
          </a:bodyPr>
          <a:lstStyle/>
          <a:p>
            <a:pPr algn="ctr"/>
            <a:r>
              <a:rPr lang="en-US" sz="2000" dirty="0">
                <a:solidFill>
                  <a:schemeClr val="tx1">
                    <a:lumMod val="65000"/>
                    <a:lumOff val="35000"/>
                  </a:schemeClr>
                </a:solidFill>
                <a:latin typeface="Arial" panose="020B0604020202020204" pitchFamily="34" charset="0"/>
                <a:ea typeface="Yu Gothic UI Light" panose="020B0300000000000000" pitchFamily="34" charset="-128"/>
                <a:cs typeface="Arial" panose="020B0604020202020204" pitchFamily="34" charset="0"/>
                <a:hlinkClick r:id="rId7"/>
              </a:rPr>
              <a:t>Video Example</a:t>
            </a:r>
            <a:endParaRPr lang="en-US" sz="2000" dirty="0">
              <a:solidFill>
                <a:schemeClr val="tx1">
                  <a:lumMod val="65000"/>
                  <a:lumOff val="35000"/>
                </a:schemeClr>
              </a:solidFill>
              <a:latin typeface="Arial" panose="020B0604020202020204" pitchFamily="34" charset="0"/>
              <a:ea typeface="Yu Gothic UI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10987898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C98E2A-0773-1E49-B032-32A2AD13EF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4423" y="446314"/>
            <a:ext cx="6797577" cy="6172200"/>
          </a:xfrm>
          <a:prstGeom prst="rect">
            <a:avLst/>
          </a:prstGeom>
        </p:spPr>
      </p:pic>
      <p:sp>
        <p:nvSpPr>
          <p:cNvPr id="2" name="Rectangle 1"/>
          <p:cNvSpPr/>
          <p:nvPr/>
        </p:nvSpPr>
        <p:spPr>
          <a:xfrm>
            <a:off x="686748" y="2584498"/>
            <a:ext cx="1429690" cy="45719"/>
          </a:xfrm>
          <a:prstGeom prst="rect">
            <a:avLst/>
          </a:prstGeom>
          <a:solidFill>
            <a:srgbClr val="0274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02528" y="2630217"/>
            <a:ext cx="3784416" cy="584775"/>
          </a:xfrm>
          <a:prstGeom prst="rect">
            <a:avLst/>
          </a:prstGeom>
          <a:noFill/>
        </p:spPr>
        <p:txBody>
          <a:bodyPr wrap="square" rtlCol="0">
            <a:spAutoFit/>
          </a:bodyPr>
          <a:lstStyle/>
          <a:p>
            <a:r>
              <a:rPr lang="en-US" sz="3200" b="1" dirty="0">
                <a:solidFill>
                  <a:srgbClr val="0274B9"/>
                </a:solidFill>
                <a:latin typeface="Arial" panose="020B0604020202020204" pitchFamily="34" charset="0"/>
                <a:ea typeface="Yu Gothic UI Semibold" panose="020B0700000000000000" pitchFamily="34" charset="-128"/>
                <a:cs typeface="Arial" panose="020B0604020202020204" pitchFamily="34" charset="0"/>
              </a:rPr>
              <a:t>Hashtags</a:t>
            </a:r>
          </a:p>
        </p:txBody>
      </p:sp>
      <p:sp>
        <p:nvSpPr>
          <p:cNvPr id="11" name="TextBox 10">
            <a:extLst>
              <a:ext uri="{FF2B5EF4-FFF2-40B4-BE49-F238E27FC236}">
                <a16:creationId xmlns:a16="http://schemas.microsoft.com/office/drawing/2014/main" id="{1BBD6157-B509-4241-9478-A19648299507}"/>
              </a:ext>
            </a:extLst>
          </p:cNvPr>
          <p:cNvSpPr txBox="1"/>
          <p:nvPr/>
        </p:nvSpPr>
        <p:spPr>
          <a:xfrm>
            <a:off x="686749" y="3368804"/>
            <a:ext cx="6378080" cy="1200329"/>
          </a:xfrm>
          <a:prstGeom prst="rect">
            <a:avLst/>
          </a:prstGeom>
          <a:noFill/>
        </p:spPr>
        <p:txBody>
          <a:bodyPr wrap="square" rtlCol="0">
            <a:spAutoFit/>
          </a:bodyPr>
          <a:lstStyle/>
          <a:p>
            <a:r>
              <a:rPr lang="en-US" dirty="0">
                <a:solidFill>
                  <a:schemeClr val="bg1">
                    <a:lumMod val="50000"/>
                  </a:schemeClr>
                </a:solidFill>
                <a:latin typeface="Arial" panose="020B0604020202020204" pitchFamily="34" charset="0"/>
                <a:cs typeface="Arial" panose="020B0604020202020204" pitchFamily="34" charset="0"/>
              </a:rPr>
              <a:t>Hashtags are a way to categorize your posts, reach a target audience, and help your target audience find you. Users are more likely to engage with your post because your post is exactly what they wanted. </a:t>
            </a:r>
            <a:endParaRPr lang="en-US" sz="2400"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p:txBody>
      </p:sp>
      <p:pic>
        <p:nvPicPr>
          <p:cNvPr id="3" name="Picture 2">
            <a:extLst>
              <a:ext uri="{FF2B5EF4-FFF2-40B4-BE49-F238E27FC236}">
                <a16:creationId xmlns:a16="http://schemas.microsoft.com/office/drawing/2014/main" id="{B43CD225-F9AB-DE4E-805B-6E990B5E77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30327" y="1252842"/>
            <a:ext cx="2693387" cy="4625443"/>
          </a:xfrm>
          <a:prstGeom prst="rect">
            <a:avLst/>
          </a:prstGeom>
        </p:spPr>
      </p:pic>
      <p:pic>
        <p:nvPicPr>
          <p:cNvPr id="8" name="Picture 7">
            <a:extLst>
              <a:ext uri="{FF2B5EF4-FFF2-40B4-BE49-F238E27FC236}">
                <a16:creationId xmlns:a16="http://schemas.microsoft.com/office/drawing/2014/main" id="{3E6CB33F-4A22-E144-8F2D-73272BAA81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6748" y="5863461"/>
            <a:ext cx="1422801" cy="548042"/>
          </a:xfrm>
          <a:prstGeom prst="rect">
            <a:avLst/>
          </a:prstGeom>
        </p:spPr>
      </p:pic>
    </p:spTree>
    <p:extLst>
      <p:ext uri="{BB962C8B-B14F-4D97-AF65-F5344CB8AC3E}">
        <p14:creationId xmlns:p14="http://schemas.microsoft.com/office/powerpoint/2010/main" val="24270832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EAADE9-BC7F-4647-AA67-03691CF632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4423" y="364537"/>
            <a:ext cx="6797577" cy="6172200"/>
          </a:xfrm>
          <a:prstGeom prst="rect">
            <a:avLst/>
          </a:prstGeom>
        </p:spPr>
      </p:pic>
      <p:sp>
        <p:nvSpPr>
          <p:cNvPr id="2" name="Rectangle 1"/>
          <p:cNvSpPr/>
          <p:nvPr/>
        </p:nvSpPr>
        <p:spPr>
          <a:xfrm>
            <a:off x="654526" y="1495927"/>
            <a:ext cx="1429690" cy="45719"/>
          </a:xfrm>
          <a:prstGeom prst="rect">
            <a:avLst/>
          </a:prstGeom>
          <a:solidFill>
            <a:srgbClr val="0274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70305" y="1541646"/>
            <a:ext cx="8474323" cy="584775"/>
          </a:xfrm>
          <a:prstGeom prst="rect">
            <a:avLst/>
          </a:prstGeom>
          <a:noFill/>
        </p:spPr>
        <p:txBody>
          <a:bodyPr wrap="square" rtlCol="0">
            <a:spAutoFit/>
          </a:bodyPr>
          <a:lstStyle/>
          <a:p>
            <a:r>
              <a:rPr lang="en-US" sz="3200" b="1" dirty="0">
                <a:solidFill>
                  <a:srgbClr val="0274B9"/>
                </a:solidFill>
                <a:latin typeface="Arial" panose="020B0604020202020204" pitchFamily="34" charset="0"/>
                <a:ea typeface="Yu Gothic UI Semibold" panose="020B0700000000000000" pitchFamily="34" charset="-128"/>
                <a:cs typeface="Arial" panose="020B0604020202020204" pitchFamily="34" charset="0"/>
              </a:rPr>
              <a:t>Hashtag Tips</a:t>
            </a:r>
          </a:p>
        </p:txBody>
      </p:sp>
      <p:sp>
        <p:nvSpPr>
          <p:cNvPr id="11" name="TextBox 10">
            <a:extLst>
              <a:ext uri="{FF2B5EF4-FFF2-40B4-BE49-F238E27FC236}">
                <a16:creationId xmlns:a16="http://schemas.microsoft.com/office/drawing/2014/main" id="{1BBD6157-B509-4241-9478-A19648299507}"/>
              </a:ext>
            </a:extLst>
          </p:cNvPr>
          <p:cNvSpPr txBox="1"/>
          <p:nvPr/>
        </p:nvSpPr>
        <p:spPr>
          <a:xfrm>
            <a:off x="654527" y="2280233"/>
            <a:ext cx="5947441" cy="923330"/>
          </a:xfrm>
          <a:prstGeom prst="rect">
            <a:avLst/>
          </a:prstGeom>
          <a:noFill/>
        </p:spPr>
        <p:txBody>
          <a:bodyPr wrap="square" rtlCol="0">
            <a:spAutoFit/>
          </a:bodyPr>
          <a:lstStyle/>
          <a:p>
            <a:r>
              <a:rPr lang="en-US" dirty="0">
                <a:solidFill>
                  <a:schemeClr val="bg1">
                    <a:lumMod val="50000"/>
                  </a:schemeClr>
                </a:solidFill>
                <a:latin typeface="Arial" panose="020B0604020202020204" pitchFamily="34" charset="0"/>
                <a:cs typeface="Arial" panose="020B0604020202020204" pitchFamily="34" charset="0"/>
              </a:rPr>
              <a:t>If you include the right Instagram hashtags on your posts, you will likely see higher engagement than you would if you didn’t have any.</a:t>
            </a:r>
            <a:endParaRPr lang="en-US" sz="2400"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p:txBody>
      </p:sp>
      <p:sp>
        <p:nvSpPr>
          <p:cNvPr id="18" name="TextBox 17">
            <a:extLst>
              <a:ext uri="{FF2B5EF4-FFF2-40B4-BE49-F238E27FC236}">
                <a16:creationId xmlns:a16="http://schemas.microsoft.com/office/drawing/2014/main" id="{6DF05A74-4AF1-A243-A176-4B27EDE1CA78}"/>
              </a:ext>
            </a:extLst>
          </p:cNvPr>
          <p:cNvSpPr txBox="1"/>
          <p:nvPr/>
        </p:nvSpPr>
        <p:spPr>
          <a:xfrm>
            <a:off x="654526" y="3505501"/>
            <a:ext cx="6368066" cy="1477328"/>
          </a:xfrm>
          <a:prstGeom prst="rect">
            <a:avLst/>
          </a:prstGeom>
          <a:noFill/>
        </p:spPr>
        <p:txBody>
          <a:bodyPr wrap="square" rtlCol="0">
            <a:spAutoFit/>
          </a:bodyPr>
          <a:lstStyle/>
          <a:p>
            <a:pPr marL="342900" indent="-342900">
              <a:buAutoNum type="arabicPeriod"/>
            </a:pPr>
            <a:r>
              <a:rPr lang="en-US" b="1" dirty="0">
                <a:solidFill>
                  <a:schemeClr val="bg1">
                    <a:lumMod val="50000"/>
                  </a:schemeClr>
                </a:solidFill>
                <a:latin typeface="Arial" panose="020B0604020202020204" pitchFamily="34" charset="0"/>
                <a:cs typeface="Arial" panose="020B0604020202020204" pitchFamily="34" charset="0"/>
              </a:rPr>
              <a:t>Don’t use irrelevant hashtags</a:t>
            </a:r>
          </a:p>
          <a:p>
            <a:pPr marL="342900" indent="-342900">
              <a:buAutoNum type="arabicPeriod"/>
            </a:pPr>
            <a:r>
              <a:rPr lang="en-US" b="1" dirty="0">
                <a:solidFill>
                  <a:schemeClr val="bg1">
                    <a:lumMod val="50000"/>
                  </a:schemeClr>
                </a:solidFill>
                <a:latin typeface="Arial" panose="020B0604020202020204" pitchFamily="34" charset="0"/>
                <a:cs typeface="Arial" panose="020B0604020202020204" pitchFamily="34" charset="0"/>
              </a:rPr>
              <a:t>Use the right amount of hashtags</a:t>
            </a:r>
          </a:p>
          <a:p>
            <a:pPr marL="342900" indent="-342900">
              <a:buAutoNum type="arabicPeriod"/>
            </a:pPr>
            <a:r>
              <a:rPr lang="en-US" b="1" dirty="0">
                <a:solidFill>
                  <a:schemeClr val="bg1">
                    <a:lumMod val="50000"/>
                  </a:schemeClr>
                </a:solidFill>
                <a:latin typeface="Arial" panose="020B0604020202020204" pitchFamily="34" charset="0"/>
                <a:cs typeface="Arial" panose="020B0604020202020204" pitchFamily="34" charset="0"/>
              </a:rPr>
              <a:t>Use specific or niche hashtags</a:t>
            </a:r>
          </a:p>
          <a:p>
            <a:pPr marL="342900" indent="-342900">
              <a:buAutoNum type="arabicPeriod"/>
            </a:pPr>
            <a:r>
              <a:rPr lang="en-US" b="1" dirty="0">
                <a:solidFill>
                  <a:schemeClr val="bg1">
                    <a:lumMod val="50000"/>
                  </a:schemeClr>
                </a:solidFill>
                <a:latin typeface="Arial" panose="020B0604020202020204" pitchFamily="34" charset="0"/>
                <a:cs typeface="Arial" panose="020B0604020202020204" pitchFamily="34" charset="0"/>
              </a:rPr>
              <a:t>Consider using brand hashtags</a:t>
            </a:r>
          </a:p>
          <a:p>
            <a:pPr marL="342900" indent="-342900">
              <a:buAutoNum type="arabicPeriod"/>
            </a:pPr>
            <a:r>
              <a:rPr lang="en-US" b="1" dirty="0">
                <a:solidFill>
                  <a:schemeClr val="bg1">
                    <a:lumMod val="50000"/>
                  </a:schemeClr>
                </a:solidFill>
                <a:latin typeface="Arial" panose="020B0604020202020204" pitchFamily="34" charset="0"/>
                <a:cs typeface="Arial" panose="020B0604020202020204" pitchFamily="34" charset="0"/>
              </a:rPr>
              <a:t>Keep brand hashtags short and easy to remember</a:t>
            </a:r>
          </a:p>
        </p:txBody>
      </p:sp>
      <p:pic>
        <p:nvPicPr>
          <p:cNvPr id="3" name="Picture 2">
            <a:extLst>
              <a:ext uri="{FF2B5EF4-FFF2-40B4-BE49-F238E27FC236}">
                <a16:creationId xmlns:a16="http://schemas.microsoft.com/office/drawing/2014/main" id="{FA7F00BD-7D4E-0648-B2AE-043324EB71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43216" y="1044270"/>
            <a:ext cx="2666817" cy="4740052"/>
          </a:xfrm>
          <a:prstGeom prst="rect">
            <a:avLst/>
          </a:prstGeom>
        </p:spPr>
      </p:pic>
      <p:pic>
        <p:nvPicPr>
          <p:cNvPr id="13" name="Picture 12">
            <a:extLst>
              <a:ext uri="{FF2B5EF4-FFF2-40B4-BE49-F238E27FC236}">
                <a16:creationId xmlns:a16="http://schemas.microsoft.com/office/drawing/2014/main" id="{BCD304D5-CA64-F04D-9BCC-92A63D2D93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1415" y="5662293"/>
            <a:ext cx="1422801" cy="548042"/>
          </a:xfrm>
          <a:prstGeom prst="rect">
            <a:avLst/>
          </a:prstGeom>
        </p:spPr>
      </p:pic>
    </p:spTree>
    <p:extLst>
      <p:ext uri="{BB962C8B-B14F-4D97-AF65-F5344CB8AC3E}">
        <p14:creationId xmlns:p14="http://schemas.microsoft.com/office/powerpoint/2010/main" val="36076090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8474" y="-700649"/>
            <a:ext cx="12290474" cy="8193649"/>
          </a:xfrm>
          <a:prstGeom prst="rect">
            <a:avLst/>
          </a:prstGeom>
        </p:spPr>
      </p:pic>
      <p:sp>
        <p:nvSpPr>
          <p:cNvPr id="5" name="Rectangle 4"/>
          <p:cNvSpPr/>
          <p:nvPr/>
        </p:nvSpPr>
        <p:spPr>
          <a:xfrm>
            <a:off x="-98474" y="-620182"/>
            <a:ext cx="12407705" cy="8451947"/>
          </a:xfrm>
          <a:prstGeom prst="rect">
            <a:avLst/>
          </a:prstGeom>
          <a:solidFill>
            <a:srgbClr val="0086F8">
              <a:alpha val="8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9859" y="2774795"/>
            <a:ext cx="12290474" cy="830997"/>
          </a:xfrm>
          <a:prstGeom prst="rect">
            <a:avLst/>
          </a:prstGeom>
          <a:noFill/>
        </p:spPr>
        <p:txBody>
          <a:bodyPr wrap="square" rtlCol="0">
            <a:spAutoFit/>
          </a:bodyPr>
          <a:lstStyle/>
          <a:p>
            <a:pPr algn="ctr"/>
            <a:r>
              <a:rPr lang="en-US" sz="4800" b="1" dirty="0" err="1">
                <a:solidFill>
                  <a:schemeClr val="bg1"/>
                </a:solidFill>
                <a:latin typeface="Arial" panose="020B0604020202020204" pitchFamily="34" charset="0"/>
                <a:ea typeface="Yu Gothic UI Semibold" panose="020B0700000000000000" pitchFamily="34" charset="-128"/>
                <a:cs typeface="Arial" panose="020B0604020202020204" pitchFamily="34" charset="0"/>
              </a:rPr>
              <a:t>claninmarketing.com</a:t>
            </a:r>
            <a:r>
              <a:rPr lang="en-US" sz="4800" b="1" dirty="0">
                <a:solidFill>
                  <a:schemeClr val="bg1"/>
                </a:solidFill>
                <a:latin typeface="Arial" panose="020B0604020202020204" pitchFamily="34" charset="0"/>
                <a:ea typeface="Yu Gothic UI Semibold" panose="020B0700000000000000" pitchFamily="34" charset="-128"/>
                <a:cs typeface="Arial" panose="020B0604020202020204" pitchFamily="34" charset="0"/>
              </a:rPr>
              <a:t>/workshops</a:t>
            </a:r>
            <a:endParaRPr lang="en-US" sz="4800" b="1" dirty="0">
              <a:solidFill>
                <a:schemeClr val="bg1"/>
              </a:solidFill>
              <a:latin typeface="Arial" panose="020B0604020202020204" pitchFamily="34" charset="0"/>
              <a:ea typeface="Yu Gothic UI Light" panose="020B0300000000000000" pitchFamily="34" charset="-128"/>
              <a:cs typeface="Arial" panose="020B0604020202020204" pitchFamily="34" charset="0"/>
            </a:endParaRPr>
          </a:p>
        </p:txBody>
      </p:sp>
      <p:sp>
        <p:nvSpPr>
          <p:cNvPr id="9" name="TextBox 8"/>
          <p:cNvSpPr txBox="1"/>
          <p:nvPr/>
        </p:nvSpPr>
        <p:spPr>
          <a:xfrm>
            <a:off x="18757" y="1339655"/>
            <a:ext cx="12290474" cy="1015663"/>
          </a:xfrm>
          <a:prstGeom prst="rect">
            <a:avLst/>
          </a:prstGeom>
          <a:noFill/>
        </p:spPr>
        <p:txBody>
          <a:bodyPr wrap="square" rtlCol="0">
            <a:spAutoFit/>
          </a:bodyPr>
          <a:lstStyle/>
          <a:p>
            <a:pPr algn="ctr"/>
            <a:r>
              <a:rPr lang="en-US" sz="6000" dirty="0">
                <a:solidFill>
                  <a:schemeClr val="bg1"/>
                </a:solidFill>
                <a:latin typeface="Arial" panose="020B0604020202020204" pitchFamily="34" charset="0"/>
                <a:ea typeface="Yu Gothic UI Light" panose="020B0300000000000000" pitchFamily="34" charset="-128"/>
                <a:cs typeface="Arial" panose="020B0604020202020204" pitchFamily="34" charset="0"/>
              </a:rPr>
              <a:t>Presentation Download:</a:t>
            </a:r>
          </a:p>
        </p:txBody>
      </p:sp>
      <p:pic>
        <p:nvPicPr>
          <p:cNvPr id="7" name="Picture 6">
            <a:extLst>
              <a:ext uri="{FF2B5EF4-FFF2-40B4-BE49-F238E27FC236}">
                <a16:creationId xmlns:a16="http://schemas.microsoft.com/office/drawing/2014/main" id="{53B11A33-E90A-B347-B92B-F74C7503A8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06625" y="4817319"/>
            <a:ext cx="3051644" cy="1175448"/>
          </a:xfrm>
          <a:prstGeom prst="rect">
            <a:avLst/>
          </a:prstGeom>
        </p:spPr>
      </p:pic>
    </p:spTree>
    <p:extLst>
      <p:ext uri="{BB962C8B-B14F-4D97-AF65-F5344CB8AC3E}">
        <p14:creationId xmlns:p14="http://schemas.microsoft.com/office/powerpoint/2010/main" val="4995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C98E2A-0773-1E49-B032-32A2AD13EF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4423" y="446314"/>
            <a:ext cx="6797577" cy="6172200"/>
          </a:xfrm>
          <a:prstGeom prst="rect">
            <a:avLst/>
          </a:prstGeom>
        </p:spPr>
      </p:pic>
      <p:sp>
        <p:nvSpPr>
          <p:cNvPr id="2" name="Rectangle 1"/>
          <p:cNvSpPr/>
          <p:nvPr/>
        </p:nvSpPr>
        <p:spPr>
          <a:xfrm>
            <a:off x="686748" y="2584498"/>
            <a:ext cx="1429690" cy="45719"/>
          </a:xfrm>
          <a:prstGeom prst="rect">
            <a:avLst/>
          </a:prstGeom>
          <a:solidFill>
            <a:srgbClr val="0274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02528" y="2630217"/>
            <a:ext cx="3784416" cy="584775"/>
          </a:xfrm>
          <a:prstGeom prst="rect">
            <a:avLst/>
          </a:prstGeom>
          <a:noFill/>
        </p:spPr>
        <p:txBody>
          <a:bodyPr wrap="square" rtlCol="0">
            <a:spAutoFit/>
          </a:bodyPr>
          <a:lstStyle/>
          <a:p>
            <a:r>
              <a:rPr lang="en-US" sz="3200" b="1" dirty="0">
                <a:solidFill>
                  <a:srgbClr val="0274B9"/>
                </a:solidFill>
                <a:latin typeface="Arial" panose="020B0604020202020204" pitchFamily="34" charset="0"/>
                <a:ea typeface="Yu Gothic UI Semibold" panose="020B0700000000000000" pitchFamily="34" charset="-128"/>
                <a:cs typeface="Arial" panose="020B0604020202020204" pitchFamily="34" charset="0"/>
              </a:rPr>
              <a:t>Stories</a:t>
            </a:r>
          </a:p>
        </p:txBody>
      </p:sp>
      <p:sp>
        <p:nvSpPr>
          <p:cNvPr id="11" name="TextBox 10">
            <a:extLst>
              <a:ext uri="{FF2B5EF4-FFF2-40B4-BE49-F238E27FC236}">
                <a16:creationId xmlns:a16="http://schemas.microsoft.com/office/drawing/2014/main" id="{1BBD6157-B509-4241-9478-A19648299507}"/>
              </a:ext>
            </a:extLst>
          </p:cNvPr>
          <p:cNvSpPr txBox="1"/>
          <p:nvPr/>
        </p:nvSpPr>
        <p:spPr>
          <a:xfrm>
            <a:off x="602528" y="3354287"/>
            <a:ext cx="6043235" cy="1200329"/>
          </a:xfrm>
          <a:prstGeom prst="rect">
            <a:avLst/>
          </a:prstGeom>
          <a:noFill/>
        </p:spPr>
        <p:txBody>
          <a:bodyPr wrap="square" rtlCol="0">
            <a:spAutoFit/>
          </a:bodyPr>
          <a:lstStyle/>
          <a:p>
            <a:r>
              <a:rPr lang="en-US" dirty="0">
                <a:solidFill>
                  <a:schemeClr val="bg1">
                    <a:lumMod val="50000"/>
                  </a:schemeClr>
                </a:solidFill>
                <a:latin typeface="Arial" panose="020B0604020202020204" pitchFamily="34" charset="0"/>
                <a:cs typeface="Arial" panose="020B0604020202020204" pitchFamily="34" charset="0"/>
              </a:rPr>
              <a:t>Instagram Stories allow Instagram users share photos and videos to their “Story” – which is visible to followers of the user’s Instagram account. Like Snapchat, Instagram Stories disappear after 24 hours.</a:t>
            </a:r>
            <a:endParaRPr lang="en-US" sz="2400"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p:txBody>
      </p:sp>
      <p:pic>
        <p:nvPicPr>
          <p:cNvPr id="3" name="Picture 2">
            <a:extLst>
              <a:ext uri="{FF2B5EF4-FFF2-40B4-BE49-F238E27FC236}">
                <a16:creationId xmlns:a16="http://schemas.microsoft.com/office/drawing/2014/main" id="{B43CD225-F9AB-DE4E-805B-6E990B5E77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30327" y="1252842"/>
            <a:ext cx="2693387" cy="4625443"/>
          </a:xfrm>
          <a:prstGeom prst="rect">
            <a:avLst/>
          </a:prstGeom>
        </p:spPr>
      </p:pic>
      <p:pic>
        <p:nvPicPr>
          <p:cNvPr id="8" name="Picture 7">
            <a:extLst>
              <a:ext uri="{FF2B5EF4-FFF2-40B4-BE49-F238E27FC236}">
                <a16:creationId xmlns:a16="http://schemas.microsoft.com/office/drawing/2014/main" id="{3E6CB33F-4A22-E144-8F2D-73272BAA81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6748" y="5863461"/>
            <a:ext cx="1422801" cy="548042"/>
          </a:xfrm>
          <a:prstGeom prst="rect">
            <a:avLst/>
          </a:prstGeom>
        </p:spPr>
      </p:pic>
      <p:pic>
        <p:nvPicPr>
          <p:cNvPr id="9" name="Picture 8">
            <a:extLst>
              <a:ext uri="{FF2B5EF4-FFF2-40B4-BE49-F238E27FC236}">
                <a16:creationId xmlns:a16="http://schemas.microsoft.com/office/drawing/2014/main" id="{D96A892B-0A01-7E4B-9445-DC072CEEEBA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30326" y="1048467"/>
            <a:ext cx="2693387" cy="4814994"/>
          </a:xfrm>
          <a:prstGeom prst="rect">
            <a:avLst/>
          </a:prstGeom>
        </p:spPr>
      </p:pic>
    </p:spTree>
    <p:extLst>
      <p:ext uri="{BB962C8B-B14F-4D97-AF65-F5344CB8AC3E}">
        <p14:creationId xmlns:p14="http://schemas.microsoft.com/office/powerpoint/2010/main" val="1783318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99662" y="581527"/>
            <a:ext cx="1429690" cy="45719"/>
          </a:xfrm>
          <a:prstGeom prst="rect">
            <a:avLst/>
          </a:prstGeom>
          <a:solidFill>
            <a:srgbClr val="0274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15441" y="627246"/>
            <a:ext cx="8474323" cy="584775"/>
          </a:xfrm>
          <a:prstGeom prst="rect">
            <a:avLst/>
          </a:prstGeom>
          <a:noFill/>
        </p:spPr>
        <p:txBody>
          <a:bodyPr wrap="square" rtlCol="0">
            <a:spAutoFit/>
          </a:bodyPr>
          <a:lstStyle/>
          <a:p>
            <a:r>
              <a:rPr lang="en-US" sz="3200" b="1" dirty="0">
                <a:solidFill>
                  <a:srgbClr val="0274B9"/>
                </a:solidFill>
                <a:latin typeface="Arial" panose="020B0604020202020204" pitchFamily="34" charset="0"/>
                <a:ea typeface="Yu Gothic UI Semibold" panose="020B0700000000000000" pitchFamily="34" charset="-128"/>
                <a:cs typeface="Arial" panose="020B0604020202020204" pitchFamily="34" charset="0"/>
              </a:rPr>
              <a:t>People love stories from businesses</a:t>
            </a:r>
          </a:p>
        </p:txBody>
      </p:sp>
      <p:sp>
        <p:nvSpPr>
          <p:cNvPr id="9" name="TextBox 8">
            <a:extLst>
              <a:ext uri="{FF2B5EF4-FFF2-40B4-BE49-F238E27FC236}">
                <a16:creationId xmlns:a16="http://schemas.microsoft.com/office/drawing/2014/main" id="{BB9D816C-C4E9-3A40-AF06-0FAD542EA0BE}"/>
              </a:ext>
            </a:extLst>
          </p:cNvPr>
          <p:cNvSpPr txBox="1"/>
          <p:nvPr/>
        </p:nvSpPr>
        <p:spPr>
          <a:xfrm>
            <a:off x="10620761" y="6466848"/>
            <a:ext cx="4160859" cy="246221"/>
          </a:xfrm>
          <a:prstGeom prst="rect">
            <a:avLst/>
          </a:prstGeom>
          <a:noFill/>
        </p:spPr>
        <p:txBody>
          <a:bodyPr wrap="square" rtlCol="0">
            <a:spAutoFit/>
          </a:bodyPr>
          <a:lstStyle/>
          <a:p>
            <a:r>
              <a:rPr lang="en-US" sz="1000" dirty="0">
                <a:solidFill>
                  <a:schemeClr val="tx1">
                    <a:lumMod val="65000"/>
                    <a:lumOff val="35000"/>
                  </a:schemeClr>
                </a:solidFill>
                <a:latin typeface="Arial" panose="020B0604020202020204" pitchFamily="34" charset="0"/>
                <a:ea typeface="Yu Gothic UI Light" panose="020B0300000000000000" pitchFamily="34" charset="-128"/>
                <a:cs typeface="Arial" panose="020B0604020202020204" pitchFamily="34" charset="0"/>
              </a:rPr>
              <a:t>Source: Instagram</a:t>
            </a:r>
          </a:p>
        </p:txBody>
      </p:sp>
      <p:sp>
        <p:nvSpPr>
          <p:cNvPr id="11" name="TextBox 10">
            <a:extLst>
              <a:ext uri="{FF2B5EF4-FFF2-40B4-BE49-F238E27FC236}">
                <a16:creationId xmlns:a16="http://schemas.microsoft.com/office/drawing/2014/main" id="{1BBD6157-B509-4241-9478-A19648299507}"/>
              </a:ext>
            </a:extLst>
          </p:cNvPr>
          <p:cNvSpPr txBox="1"/>
          <p:nvPr/>
        </p:nvSpPr>
        <p:spPr>
          <a:xfrm>
            <a:off x="599663" y="1365833"/>
            <a:ext cx="10656166" cy="923330"/>
          </a:xfrm>
          <a:prstGeom prst="rect">
            <a:avLst/>
          </a:prstGeom>
          <a:noFill/>
        </p:spPr>
        <p:txBody>
          <a:bodyPr wrap="square" rtlCol="0">
            <a:spAutoFit/>
          </a:bodyPr>
          <a:lstStyle/>
          <a:p>
            <a:r>
              <a:rPr lang="en-US" dirty="0">
                <a:solidFill>
                  <a:schemeClr val="bg1">
                    <a:lumMod val="50000"/>
                  </a:schemeClr>
                </a:solidFill>
                <a:latin typeface="Arial" panose="020B0604020202020204" pitchFamily="34" charset="0"/>
                <a:cs typeface="Arial" panose="020B0604020202020204" pitchFamily="34" charset="0"/>
              </a:rPr>
              <a:t>Over 400 million use Instagram Stories every day. Within this, over half of Instagram businesses create stories each month, and the community is watching – with one-third of the most viewed stories coming from businesses. </a:t>
            </a:r>
            <a:endParaRPr lang="en-US" sz="2400"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p:txBody>
      </p:sp>
      <p:sp>
        <p:nvSpPr>
          <p:cNvPr id="12" name="TextBox 11">
            <a:extLst>
              <a:ext uri="{FF2B5EF4-FFF2-40B4-BE49-F238E27FC236}">
                <a16:creationId xmlns:a16="http://schemas.microsoft.com/office/drawing/2014/main" id="{DC230CDF-8D6B-6942-BB92-9AC87D5AF16A}"/>
              </a:ext>
            </a:extLst>
          </p:cNvPr>
          <p:cNvSpPr txBox="1"/>
          <p:nvPr/>
        </p:nvSpPr>
        <p:spPr>
          <a:xfrm>
            <a:off x="599662" y="2458441"/>
            <a:ext cx="7499310" cy="584775"/>
          </a:xfrm>
          <a:prstGeom prst="rect">
            <a:avLst/>
          </a:prstGeom>
          <a:noFill/>
        </p:spPr>
        <p:txBody>
          <a:bodyPr wrap="square" rtlCol="0">
            <a:spAutoFit/>
          </a:bodyPr>
          <a:lstStyle/>
          <a:p>
            <a:r>
              <a:rPr lang="en-US" sz="3200" b="1" dirty="0">
                <a:solidFill>
                  <a:srgbClr val="ED3856"/>
                </a:solidFill>
                <a:latin typeface="Arial" panose="020B0604020202020204" pitchFamily="34" charset="0"/>
                <a:ea typeface="Yu Gothic UI Semibold" panose="020B0700000000000000" pitchFamily="34" charset="-128"/>
                <a:cs typeface="Arial" panose="020B0604020202020204" pitchFamily="34" charset="0"/>
              </a:rPr>
              <a:t>4 tips for sharing Instagram Stories:</a:t>
            </a:r>
          </a:p>
        </p:txBody>
      </p:sp>
      <p:sp>
        <p:nvSpPr>
          <p:cNvPr id="18" name="TextBox 17">
            <a:extLst>
              <a:ext uri="{FF2B5EF4-FFF2-40B4-BE49-F238E27FC236}">
                <a16:creationId xmlns:a16="http://schemas.microsoft.com/office/drawing/2014/main" id="{6DF05A74-4AF1-A243-A176-4B27EDE1CA78}"/>
              </a:ext>
            </a:extLst>
          </p:cNvPr>
          <p:cNvSpPr txBox="1"/>
          <p:nvPr/>
        </p:nvSpPr>
        <p:spPr>
          <a:xfrm>
            <a:off x="608190" y="3327527"/>
            <a:ext cx="10993623" cy="3139321"/>
          </a:xfrm>
          <a:prstGeom prst="rect">
            <a:avLst/>
          </a:prstGeom>
          <a:noFill/>
        </p:spPr>
        <p:txBody>
          <a:bodyPr wrap="square" rtlCol="0">
            <a:spAutoFit/>
          </a:bodyPr>
          <a:lstStyle/>
          <a:p>
            <a:pPr marL="342900" indent="-342900">
              <a:buAutoNum type="arabicPeriod"/>
            </a:pPr>
            <a:r>
              <a:rPr lang="en-US" b="1" dirty="0">
                <a:solidFill>
                  <a:schemeClr val="bg1">
                    <a:lumMod val="50000"/>
                  </a:schemeClr>
                </a:solidFill>
                <a:latin typeface="Arial" panose="020B0604020202020204" pitchFamily="34" charset="0"/>
                <a:cs typeface="Arial" panose="020B0604020202020204" pitchFamily="34" charset="0"/>
              </a:rPr>
              <a:t>Try something new</a:t>
            </a:r>
            <a:r>
              <a:rPr lang="en-US" b="1"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rPr>
              <a:t>: </a:t>
            </a:r>
            <a:r>
              <a:rPr lang="en-US"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rPr>
              <a:t>Tease new products, take viewers behind the scenes or play with creative tools like face filters, drawing tools and the polling sticker to get real-time feedback with your story</a:t>
            </a:r>
            <a:br>
              <a:rPr lang="en-US"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rPr>
            </a:br>
            <a:endParaRPr lang="en-US"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a:p>
            <a:pPr marL="342900" indent="-342900">
              <a:buAutoNum type="arabicPeriod"/>
            </a:pPr>
            <a:r>
              <a:rPr lang="en-US" b="1"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rPr>
              <a:t>Get create: </a:t>
            </a:r>
            <a:r>
              <a:rPr lang="en-US"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rPr>
              <a:t>Share a combination of photos and videos to bring your story to life. Use features within stories, like Boomerang and </a:t>
            </a:r>
            <a:r>
              <a:rPr lang="en-US" dirty="0" err="1">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rPr>
              <a:t>Hyperlapse</a:t>
            </a:r>
            <a:r>
              <a:rPr lang="en-US"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rPr>
              <a:t>, to create engaging content. </a:t>
            </a:r>
            <a:br>
              <a:rPr lang="en-US"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rPr>
            </a:br>
            <a:endParaRPr lang="en-US"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a:p>
            <a:pPr marL="342900" indent="-342900">
              <a:buAutoNum type="arabicPeriod"/>
            </a:pPr>
            <a:r>
              <a:rPr lang="en-US" b="1"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rPr>
              <a:t>Time is on your side: </a:t>
            </a:r>
            <a:r>
              <a:rPr lang="en-US"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rPr>
              <a:t>Since stories only last for 24 hours, take advantage of running flash sales, share sneak peeks or offer limited-time deals. </a:t>
            </a:r>
            <a:br>
              <a:rPr lang="en-US"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rPr>
            </a:br>
            <a:endParaRPr lang="en-US"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a:p>
            <a:pPr marL="342900" indent="-342900">
              <a:buAutoNum type="arabicPeriod"/>
            </a:pPr>
            <a:r>
              <a:rPr lang="en-US" b="1"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rPr>
              <a:t>Think about sound: </a:t>
            </a:r>
            <a:r>
              <a:rPr lang="en-US"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rPr>
              <a:t>60% of stories are viewed with sound on, so create content that sounds as good as it looks. </a:t>
            </a:r>
            <a:endParaRPr lang="en-US"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635053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99662" y="581527"/>
            <a:ext cx="1429690" cy="45719"/>
          </a:xfrm>
          <a:prstGeom prst="rect">
            <a:avLst/>
          </a:prstGeom>
          <a:solidFill>
            <a:srgbClr val="0274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15441" y="627246"/>
            <a:ext cx="3423513" cy="584775"/>
          </a:xfrm>
          <a:prstGeom prst="rect">
            <a:avLst/>
          </a:prstGeom>
          <a:noFill/>
        </p:spPr>
        <p:txBody>
          <a:bodyPr wrap="square" rtlCol="0">
            <a:spAutoFit/>
          </a:bodyPr>
          <a:lstStyle/>
          <a:p>
            <a:r>
              <a:rPr lang="en-US" sz="3200" b="1" dirty="0">
                <a:solidFill>
                  <a:srgbClr val="0274B9"/>
                </a:solidFill>
                <a:latin typeface="Arial" panose="020B0604020202020204" pitchFamily="34" charset="0"/>
                <a:ea typeface="Yu Gothic UI Semibold" panose="020B0700000000000000" pitchFamily="34" charset="-128"/>
                <a:cs typeface="Arial" panose="020B0604020202020204" pitchFamily="34" charset="0"/>
              </a:rPr>
              <a:t>Instagram Reels</a:t>
            </a:r>
          </a:p>
        </p:txBody>
      </p:sp>
      <p:sp>
        <p:nvSpPr>
          <p:cNvPr id="9" name="TextBox 8">
            <a:extLst>
              <a:ext uri="{FF2B5EF4-FFF2-40B4-BE49-F238E27FC236}">
                <a16:creationId xmlns:a16="http://schemas.microsoft.com/office/drawing/2014/main" id="{BB9D816C-C4E9-3A40-AF06-0FAD542EA0BE}"/>
              </a:ext>
            </a:extLst>
          </p:cNvPr>
          <p:cNvSpPr txBox="1"/>
          <p:nvPr/>
        </p:nvSpPr>
        <p:spPr>
          <a:xfrm>
            <a:off x="703875" y="6281790"/>
            <a:ext cx="4160859" cy="246221"/>
          </a:xfrm>
          <a:prstGeom prst="rect">
            <a:avLst/>
          </a:prstGeom>
          <a:noFill/>
        </p:spPr>
        <p:txBody>
          <a:bodyPr wrap="square" rtlCol="0">
            <a:spAutoFit/>
          </a:bodyPr>
          <a:lstStyle/>
          <a:p>
            <a:r>
              <a:rPr lang="en-US" sz="1000" dirty="0">
                <a:solidFill>
                  <a:schemeClr val="tx1">
                    <a:lumMod val="65000"/>
                    <a:lumOff val="35000"/>
                  </a:schemeClr>
                </a:solidFill>
                <a:latin typeface="Arial" panose="020B0604020202020204" pitchFamily="34" charset="0"/>
                <a:ea typeface="Yu Gothic UI Light" panose="020B0300000000000000" pitchFamily="34" charset="-128"/>
                <a:cs typeface="Arial" panose="020B0604020202020204" pitchFamily="34" charset="0"/>
              </a:rPr>
              <a:t>Source: Instagram</a:t>
            </a:r>
          </a:p>
        </p:txBody>
      </p:sp>
      <p:pic>
        <p:nvPicPr>
          <p:cNvPr id="10" name="Picture 9">
            <a:extLst>
              <a:ext uri="{FF2B5EF4-FFF2-40B4-BE49-F238E27FC236}">
                <a16:creationId xmlns:a16="http://schemas.microsoft.com/office/drawing/2014/main" id="{C0C19F8C-2591-4448-B499-AE59E48C0D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8298" y="6007769"/>
            <a:ext cx="1422801" cy="548042"/>
          </a:xfrm>
          <a:prstGeom prst="rect">
            <a:avLst/>
          </a:prstGeom>
        </p:spPr>
      </p:pic>
      <p:sp>
        <p:nvSpPr>
          <p:cNvPr id="11" name="TextBox 10">
            <a:extLst>
              <a:ext uri="{FF2B5EF4-FFF2-40B4-BE49-F238E27FC236}">
                <a16:creationId xmlns:a16="http://schemas.microsoft.com/office/drawing/2014/main" id="{1BBD6157-B509-4241-9478-A19648299507}"/>
              </a:ext>
            </a:extLst>
          </p:cNvPr>
          <p:cNvSpPr txBox="1"/>
          <p:nvPr/>
        </p:nvSpPr>
        <p:spPr>
          <a:xfrm>
            <a:off x="599663" y="1365833"/>
            <a:ext cx="6617565" cy="923330"/>
          </a:xfrm>
          <a:prstGeom prst="rect">
            <a:avLst/>
          </a:prstGeom>
          <a:noFill/>
        </p:spPr>
        <p:txBody>
          <a:bodyPr wrap="square" rtlCol="0">
            <a:spAutoFit/>
          </a:bodyPr>
          <a:lstStyle/>
          <a:p>
            <a:r>
              <a:rPr lang="en-US" dirty="0">
                <a:solidFill>
                  <a:schemeClr val="bg1">
                    <a:lumMod val="50000"/>
                  </a:schemeClr>
                </a:solidFill>
                <a:latin typeface="Arial" panose="020B0604020202020204" pitchFamily="34" charset="0"/>
                <a:cs typeface="Arial" panose="020B0604020202020204" pitchFamily="34" charset="0"/>
              </a:rPr>
              <a:t>Reels invites you to create fun videos to share with your followers on Instagram. Record and edit 15-second multi-clip videos with audio, effects, and new creative tools. </a:t>
            </a:r>
            <a:endParaRPr lang="en-US" sz="2400"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p:txBody>
      </p:sp>
      <p:sp>
        <p:nvSpPr>
          <p:cNvPr id="12" name="TextBox 11">
            <a:extLst>
              <a:ext uri="{FF2B5EF4-FFF2-40B4-BE49-F238E27FC236}">
                <a16:creationId xmlns:a16="http://schemas.microsoft.com/office/drawing/2014/main" id="{DC230CDF-8D6B-6942-BB92-9AC87D5AF16A}"/>
              </a:ext>
            </a:extLst>
          </p:cNvPr>
          <p:cNvSpPr txBox="1"/>
          <p:nvPr/>
        </p:nvSpPr>
        <p:spPr>
          <a:xfrm>
            <a:off x="599662" y="2287348"/>
            <a:ext cx="8106206" cy="584775"/>
          </a:xfrm>
          <a:prstGeom prst="rect">
            <a:avLst/>
          </a:prstGeom>
          <a:noFill/>
        </p:spPr>
        <p:txBody>
          <a:bodyPr wrap="square" rtlCol="0">
            <a:spAutoFit/>
          </a:bodyPr>
          <a:lstStyle/>
          <a:p>
            <a:r>
              <a:rPr lang="en-US" sz="3200" b="1" dirty="0">
                <a:solidFill>
                  <a:srgbClr val="ED3856"/>
                </a:solidFill>
                <a:latin typeface="Arial" panose="020B0604020202020204" pitchFamily="34" charset="0"/>
                <a:ea typeface="Yu Gothic UI Semibold" panose="020B0700000000000000" pitchFamily="34" charset="-128"/>
                <a:cs typeface="Arial" panose="020B0604020202020204" pitchFamily="34" charset="0"/>
              </a:rPr>
              <a:t>Benefits to Reels:</a:t>
            </a:r>
          </a:p>
        </p:txBody>
      </p:sp>
      <p:pic>
        <p:nvPicPr>
          <p:cNvPr id="18" name="Picture 17">
            <a:extLst>
              <a:ext uri="{FF2B5EF4-FFF2-40B4-BE49-F238E27FC236}">
                <a16:creationId xmlns:a16="http://schemas.microsoft.com/office/drawing/2014/main" id="{8AD2AE32-1802-5F4E-94D6-FD273F452C0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3875" y="3044007"/>
            <a:ext cx="672990" cy="672990"/>
          </a:xfrm>
          <a:prstGeom prst="rect">
            <a:avLst/>
          </a:prstGeom>
        </p:spPr>
      </p:pic>
      <p:sp>
        <p:nvSpPr>
          <p:cNvPr id="19" name="TextBox 18">
            <a:extLst>
              <a:ext uri="{FF2B5EF4-FFF2-40B4-BE49-F238E27FC236}">
                <a16:creationId xmlns:a16="http://schemas.microsoft.com/office/drawing/2014/main" id="{82AEE4FE-9F50-1F4B-BDFA-9A423BDBEFFE}"/>
              </a:ext>
            </a:extLst>
          </p:cNvPr>
          <p:cNvSpPr txBox="1"/>
          <p:nvPr/>
        </p:nvSpPr>
        <p:spPr>
          <a:xfrm>
            <a:off x="1492292" y="3195836"/>
            <a:ext cx="5909994" cy="369332"/>
          </a:xfrm>
          <a:prstGeom prst="rect">
            <a:avLst/>
          </a:prstGeom>
          <a:noFill/>
        </p:spPr>
        <p:txBody>
          <a:bodyPr wrap="square" rtlCol="0">
            <a:spAutoFit/>
          </a:bodyPr>
          <a:lstStyle/>
          <a:p>
            <a:r>
              <a:rPr lang="en-US" dirty="0">
                <a:solidFill>
                  <a:schemeClr val="bg1">
                    <a:lumMod val="50000"/>
                  </a:schemeClr>
                </a:solidFill>
                <a:latin typeface="Arial" panose="020B0604020202020204" pitchFamily="34" charset="0"/>
                <a:cs typeface="Arial" panose="020B0604020202020204" pitchFamily="34" charset="0"/>
              </a:rPr>
              <a:t>Proven to boost and reach engagement </a:t>
            </a:r>
            <a:endParaRPr lang="en-US" sz="2400"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p:txBody>
      </p:sp>
      <p:pic>
        <p:nvPicPr>
          <p:cNvPr id="20" name="Picture 19">
            <a:extLst>
              <a:ext uri="{FF2B5EF4-FFF2-40B4-BE49-F238E27FC236}">
                <a16:creationId xmlns:a16="http://schemas.microsoft.com/office/drawing/2014/main" id="{D0E5C748-AFC2-474D-B419-CC47DFF5CAB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3875" y="3884584"/>
            <a:ext cx="672990" cy="672990"/>
          </a:xfrm>
          <a:prstGeom prst="rect">
            <a:avLst/>
          </a:prstGeom>
        </p:spPr>
      </p:pic>
      <p:sp>
        <p:nvSpPr>
          <p:cNvPr id="21" name="TextBox 20">
            <a:extLst>
              <a:ext uri="{FF2B5EF4-FFF2-40B4-BE49-F238E27FC236}">
                <a16:creationId xmlns:a16="http://schemas.microsoft.com/office/drawing/2014/main" id="{B5BB95CA-1BD0-7A43-955F-04088D45D6D0}"/>
              </a:ext>
            </a:extLst>
          </p:cNvPr>
          <p:cNvSpPr txBox="1"/>
          <p:nvPr/>
        </p:nvSpPr>
        <p:spPr>
          <a:xfrm>
            <a:off x="1492292" y="3950683"/>
            <a:ext cx="5724937" cy="646331"/>
          </a:xfrm>
          <a:prstGeom prst="rect">
            <a:avLst/>
          </a:prstGeom>
          <a:noFill/>
        </p:spPr>
        <p:txBody>
          <a:bodyPr wrap="square" rtlCol="0">
            <a:spAutoFit/>
          </a:bodyPr>
          <a:lstStyle/>
          <a:p>
            <a:r>
              <a:rPr lang="en-US" dirty="0">
                <a:solidFill>
                  <a:schemeClr val="bg1">
                    <a:lumMod val="50000"/>
                  </a:schemeClr>
                </a:solidFill>
                <a:latin typeface="Arial" panose="020B0604020202020204" pitchFamily="34" charset="0"/>
                <a:cs typeface="Arial" panose="020B0604020202020204" pitchFamily="34" charset="0"/>
              </a:rPr>
              <a:t>Allows businesses to get creative when promoting products or services </a:t>
            </a:r>
            <a:endParaRPr lang="en-US" sz="2400"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p:txBody>
      </p:sp>
      <p:pic>
        <p:nvPicPr>
          <p:cNvPr id="22" name="Picture 21">
            <a:extLst>
              <a:ext uri="{FF2B5EF4-FFF2-40B4-BE49-F238E27FC236}">
                <a16:creationId xmlns:a16="http://schemas.microsoft.com/office/drawing/2014/main" id="{51654EE0-72BC-4448-9B70-0BEC8A8387F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3875" y="4874223"/>
            <a:ext cx="672990" cy="672990"/>
          </a:xfrm>
          <a:prstGeom prst="rect">
            <a:avLst/>
          </a:prstGeom>
        </p:spPr>
      </p:pic>
      <p:sp>
        <p:nvSpPr>
          <p:cNvPr id="23" name="TextBox 22">
            <a:extLst>
              <a:ext uri="{FF2B5EF4-FFF2-40B4-BE49-F238E27FC236}">
                <a16:creationId xmlns:a16="http://schemas.microsoft.com/office/drawing/2014/main" id="{12C52CF2-7281-834D-A0AB-D52C8E0E1367}"/>
              </a:ext>
            </a:extLst>
          </p:cNvPr>
          <p:cNvSpPr txBox="1"/>
          <p:nvPr/>
        </p:nvSpPr>
        <p:spPr>
          <a:xfrm>
            <a:off x="1492291" y="4916180"/>
            <a:ext cx="5724937" cy="646331"/>
          </a:xfrm>
          <a:prstGeom prst="rect">
            <a:avLst/>
          </a:prstGeom>
          <a:noFill/>
        </p:spPr>
        <p:txBody>
          <a:bodyPr wrap="square" rtlCol="0">
            <a:spAutoFit/>
          </a:bodyPr>
          <a:lstStyle/>
          <a:p>
            <a:r>
              <a:rPr lang="en-US" dirty="0">
                <a:solidFill>
                  <a:schemeClr val="bg1">
                    <a:lumMod val="50000"/>
                  </a:schemeClr>
                </a:solidFill>
                <a:latin typeface="Arial" panose="020B0604020202020204" pitchFamily="34" charset="0"/>
                <a:cs typeface="Arial" panose="020B0604020202020204" pitchFamily="34" charset="0"/>
              </a:rPr>
              <a:t>Reels are not resource-intensive and don’t require a big budget </a:t>
            </a:r>
            <a:endParaRPr lang="en-US" sz="2400"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p:txBody>
      </p:sp>
      <p:pic>
        <p:nvPicPr>
          <p:cNvPr id="24" name="Picture 23">
            <a:extLst>
              <a:ext uri="{FF2B5EF4-FFF2-40B4-BE49-F238E27FC236}">
                <a16:creationId xmlns:a16="http://schemas.microsoft.com/office/drawing/2014/main" id="{B26FAD31-1CC6-434F-A526-A82404F0E22B}"/>
              </a:ext>
            </a:extLst>
          </p:cNvPr>
          <p:cNvPicPr>
            <a:picLocks noChangeAspect="1"/>
          </p:cNvPicPr>
          <p:nvPr/>
        </p:nvPicPr>
        <p:blipFill>
          <a:blip r:embed="rId5"/>
          <a:stretch>
            <a:fillRect/>
          </a:stretch>
        </p:blipFill>
        <p:spPr>
          <a:xfrm>
            <a:off x="3897275" y="687652"/>
            <a:ext cx="457484" cy="457484"/>
          </a:xfrm>
          <a:prstGeom prst="rect">
            <a:avLst/>
          </a:prstGeom>
        </p:spPr>
      </p:pic>
      <p:pic>
        <p:nvPicPr>
          <p:cNvPr id="3" name="Picture 2">
            <a:extLst>
              <a:ext uri="{FF2B5EF4-FFF2-40B4-BE49-F238E27FC236}">
                <a16:creationId xmlns:a16="http://schemas.microsoft.com/office/drawing/2014/main" id="{3A56DF92-54BB-DC40-BA49-A5A392CF4F37}"/>
              </a:ext>
            </a:extLst>
          </p:cNvPr>
          <p:cNvPicPr>
            <a:picLocks noChangeAspect="1"/>
          </p:cNvPicPr>
          <p:nvPr/>
        </p:nvPicPr>
        <p:blipFill rotWithShape="1">
          <a:blip r:embed="rId6"/>
          <a:srcRect l="34307" r="33853"/>
          <a:stretch/>
        </p:blipFill>
        <p:spPr>
          <a:xfrm>
            <a:off x="7990666" y="252240"/>
            <a:ext cx="2919045" cy="5810151"/>
          </a:xfrm>
          <a:prstGeom prst="rect">
            <a:avLst/>
          </a:prstGeom>
        </p:spPr>
      </p:pic>
    </p:spTree>
    <p:extLst>
      <p:ext uri="{BB962C8B-B14F-4D97-AF65-F5344CB8AC3E}">
        <p14:creationId xmlns:p14="http://schemas.microsoft.com/office/powerpoint/2010/main" val="17902204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6F6BBB-1DFC-3747-A177-C50F731C4F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6867" y="302674"/>
            <a:ext cx="8518266" cy="6252652"/>
          </a:xfrm>
          <a:prstGeom prst="rect">
            <a:avLst/>
          </a:prstGeom>
        </p:spPr>
      </p:pic>
    </p:spTree>
    <p:extLst>
      <p:ext uri="{BB962C8B-B14F-4D97-AF65-F5344CB8AC3E}">
        <p14:creationId xmlns:p14="http://schemas.microsoft.com/office/powerpoint/2010/main" val="80293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C98E2A-0773-1E49-B032-32A2AD13EF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4423" y="457200"/>
            <a:ext cx="6797577" cy="6172200"/>
          </a:xfrm>
          <a:prstGeom prst="rect">
            <a:avLst/>
          </a:prstGeom>
        </p:spPr>
      </p:pic>
      <p:sp>
        <p:nvSpPr>
          <p:cNvPr id="2" name="Rectangle 1"/>
          <p:cNvSpPr/>
          <p:nvPr/>
        </p:nvSpPr>
        <p:spPr>
          <a:xfrm>
            <a:off x="750756" y="1323848"/>
            <a:ext cx="1429690" cy="45719"/>
          </a:xfrm>
          <a:prstGeom prst="rect">
            <a:avLst/>
          </a:prstGeom>
          <a:solidFill>
            <a:srgbClr val="0274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66536" y="1369567"/>
            <a:ext cx="4773606" cy="584775"/>
          </a:xfrm>
          <a:prstGeom prst="rect">
            <a:avLst/>
          </a:prstGeom>
          <a:noFill/>
        </p:spPr>
        <p:txBody>
          <a:bodyPr wrap="square" rtlCol="0">
            <a:spAutoFit/>
          </a:bodyPr>
          <a:lstStyle/>
          <a:p>
            <a:r>
              <a:rPr lang="en-US" sz="3200" b="1" dirty="0">
                <a:solidFill>
                  <a:srgbClr val="0274B9"/>
                </a:solidFill>
                <a:latin typeface="Arial" panose="020B0604020202020204" pitchFamily="34" charset="0"/>
                <a:ea typeface="Yu Gothic UI Semibold" panose="020B0700000000000000" pitchFamily="34" charset="-128"/>
                <a:cs typeface="Arial" panose="020B0604020202020204" pitchFamily="34" charset="0"/>
              </a:rPr>
              <a:t>Other Best Practices</a:t>
            </a:r>
          </a:p>
        </p:txBody>
      </p:sp>
      <p:sp>
        <p:nvSpPr>
          <p:cNvPr id="11" name="TextBox 10">
            <a:extLst>
              <a:ext uri="{FF2B5EF4-FFF2-40B4-BE49-F238E27FC236}">
                <a16:creationId xmlns:a16="http://schemas.microsoft.com/office/drawing/2014/main" id="{1BBD6157-B509-4241-9478-A19648299507}"/>
              </a:ext>
            </a:extLst>
          </p:cNvPr>
          <p:cNvSpPr txBox="1"/>
          <p:nvPr/>
        </p:nvSpPr>
        <p:spPr>
          <a:xfrm>
            <a:off x="750757" y="2108154"/>
            <a:ext cx="6378080" cy="350865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lumMod val="50000"/>
                  </a:schemeClr>
                </a:solidFill>
                <a:latin typeface="Arial" panose="020B0604020202020204" pitchFamily="34" charset="0"/>
                <a:cs typeface="Arial" panose="020B0604020202020204" pitchFamily="34" charset="0"/>
              </a:rPr>
              <a:t>Maintain brand voice across your content</a:t>
            </a:r>
          </a:p>
          <a:p>
            <a:pPr marL="285750" indent="-285750">
              <a:buFont typeface="Arial" panose="020B0604020202020204" pitchFamily="34" charset="0"/>
              <a:buChar char="•"/>
            </a:pPr>
            <a:r>
              <a:rPr lang="en-US" dirty="0">
                <a:solidFill>
                  <a:schemeClr val="bg1">
                    <a:lumMod val="50000"/>
                  </a:schemeClr>
                </a:solidFill>
                <a:latin typeface="Arial" panose="020B0604020202020204" pitchFamily="34" charset="0"/>
                <a:cs typeface="Arial" panose="020B0604020202020204" pitchFamily="34" charset="0"/>
              </a:rPr>
              <a:t>Stay relevant </a:t>
            </a:r>
          </a:p>
          <a:p>
            <a:pPr marL="285750" indent="-285750">
              <a:buFont typeface="Arial" panose="020B0604020202020204" pitchFamily="34" charset="0"/>
              <a:buChar char="•"/>
            </a:pPr>
            <a:r>
              <a:rPr lang="en-US" dirty="0">
                <a:solidFill>
                  <a:schemeClr val="bg1">
                    <a:lumMod val="50000"/>
                  </a:schemeClr>
                </a:solidFill>
                <a:latin typeface="Arial" panose="020B0604020202020204" pitchFamily="34" charset="0"/>
                <a:cs typeface="Arial" panose="020B0604020202020204" pitchFamily="34" charset="0"/>
              </a:rPr>
              <a:t>Tag others when appropriate</a:t>
            </a:r>
          </a:p>
          <a:p>
            <a:pPr marL="285750" indent="-285750">
              <a:buFont typeface="Arial" panose="020B0604020202020204" pitchFamily="34" charset="0"/>
              <a:buChar char="•"/>
            </a:pPr>
            <a:r>
              <a:rPr lang="en-US" dirty="0">
                <a:solidFill>
                  <a:schemeClr val="bg1">
                    <a:lumMod val="50000"/>
                  </a:schemeClr>
                </a:solidFill>
                <a:latin typeface="Arial" panose="020B0604020202020204" pitchFamily="34" charset="0"/>
                <a:cs typeface="Arial" panose="020B0604020202020204" pitchFamily="34" charset="0"/>
              </a:rPr>
              <a:t>Add location</a:t>
            </a:r>
          </a:p>
          <a:p>
            <a:pPr marL="285750" indent="-285750">
              <a:buFont typeface="Arial" panose="020B0604020202020204" pitchFamily="34" charset="0"/>
              <a:buChar char="•"/>
            </a:pPr>
            <a:r>
              <a:rPr lang="en-US" dirty="0">
                <a:solidFill>
                  <a:schemeClr val="bg1">
                    <a:lumMod val="50000"/>
                  </a:schemeClr>
                </a:solidFill>
                <a:latin typeface="Arial" panose="020B0604020202020204" pitchFamily="34" charset="0"/>
                <a:cs typeface="Arial" panose="020B0604020202020204" pitchFamily="34" charset="0"/>
              </a:rPr>
              <a:t>Encourage user-generated content</a:t>
            </a:r>
          </a:p>
          <a:p>
            <a:pPr marL="285750" indent="-285750">
              <a:buFont typeface="Arial" panose="020B0604020202020204" pitchFamily="34" charset="0"/>
              <a:buChar char="•"/>
            </a:pPr>
            <a:r>
              <a:rPr lang="en-US" dirty="0">
                <a:solidFill>
                  <a:schemeClr val="bg1">
                    <a:lumMod val="50000"/>
                  </a:schemeClr>
                </a:solidFill>
                <a:latin typeface="Arial" panose="020B0604020202020204" pitchFamily="34" charset="0"/>
                <a:cs typeface="Arial" panose="020B0604020202020204" pitchFamily="34" charset="0"/>
              </a:rPr>
              <a:t>Engage with your followers / include a call to action (CTA)</a:t>
            </a:r>
          </a:p>
          <a:p>
            <a:pPr marL="285750" indent="-285750">
              <a:buFont typeface="Arial" panose="020B0604020202020204" pitchFamily="34" charset="0"/>
              <a:buChar char="•"/>
            </a:pPr>
            <a:r>
              <a:rPr lang="en-US" dirty="0">
                <a:solidFill>
                  <a:schemeClr val="bg1">
                    <a:lumMod val="50000"/>
                  </a:schemeClr>
                </a:solidFill>
                <a:latin typeface="Arial" panose="020B0604020202020204" pitchFamily="34" charset="0"/>
                <a:cs typeface="Arial" panose="020B0604020202020204" pitchFamily="34" charset="0"/>
              </a:rPr>
              <a:t>Post during optimal times (use Instagram Insights)</a:t>
            </a:r>
          </a:p>
          <a:p>
            <a:pPr marL="285750" indent="-285750">
              <a:buFont typeface="Arial" panose="020B0604020202020204" pitchFamily="34" charset="0"/>
              <a:buChar char="•"/>
            </a:pPr>
            <a:r>
              <a:rPr lang="en-US" dirty="0">
                <a:solidFill>
                  <a:schemeClr val="bg1">
                    <a:lumMod val="50000"/>
                  </a:schemeClr>
                </a:solidFill>
                <a:latin typeface="Arial" panose="020B0604020202020204" pitchFamily="34" charset="0"/>
                <a:cs typeface="Arial" panose="020B0604020202020204" pitchFamily="34" charset="0"/>
              </a:rPr>
              <a:t>Get creative with emojis</a:t>
            </a:r>
          </a:p>
          <a:p>
            <a:pPr marL="285750" indent="-285750">
              <a:buFont typeface="Arial" panose="020B0604020202020204" pitchFamily="34" charset="0"/>
              <a:buChar char="•"/>
            </a:pPr>
            <a:r>
              <a:rPr lang="en-US" dirty="0">
                <a:solidFill>
                  <a:schemeClr val="bg1">
                    <a:lumMod val="50000"/>
                  </a:schemeClr>
                </a:solidFill>
                <a:latin typeface="Arial" panose="020B0604020202020204" pitchFamily="34" charset="0"/>
                <a:cs typeface="Arial" panose="020B0604020202020204" pitchFamily="34" charset="0"/>
              </a:rPr>
              <a:t>Be current with Instagram trends and changes</a:t>
            </a:r>
          </a:p>
          <a:p>
            <a:pPr marL="285750" indent="-285750">
              <a:buFont typeface="Arial" panose="020B0604020202020204" pitchFamily="34" charset="0"/>
              <a:buChar char="•"/>
            </a:pPr>
            <a:r>
              <a:rPr lang="en-US" dirty="0">
                <a:solidFill>
                  <a:schemeClr val="bg1">
                    <a:lumMod val="50000"/>
                  </a:schemeClr>
                </a:solidFill>
                <a:latin typeface="Arial" panose="020B0604020202020204" pitchFamily="34" charset="0"/>
                <a:cs typeface="Arial" panose="020B0604020202020204" pitchFamily="34" charset="0"/>
              </a:rPr>
              <a:t>Measure your efforts</a:t>
            </a:r>
          </a:p>
          <a:p>
            <a:pPr marL="285750" indent="-285750">
              <a:buFont typeface="Arial" panose="020B0604020202020204" pitchFamily="34" charset="0"/>
              <a:buChar char="•"/>
            </a:pPr>
            <a:r>
              <a:rPr lang="en-US" dirty="0">
                <a:solidFill>
                  <a:schemeClr val="bg1">
                    <a:lumMod val="50000"/>
                  </a:schemeClr>
                </a:solidFill>
                <a:latin typeface="Arial" panose="020B0604020202020204" pitchFamily="34" charset="0"/>
                <a:cs typeface="Arial" panose="020B0604020202020204" pitchFamily="34" charset="0"/>
              </a:rPr>
              <a:t>Don’t be afraid to experiment   </a:t>
            </a:r>
          </a:p>
          <a:p>
            <a:pPr marL="285750" indent="-285750">
              <a:buFont typeface="Arial" panose="020B0604020202020204" pitchFamily="34" charset="0"/>
              <a:buChar char="•"/>
            </a:pPr>
            <a:endParaRPr lang="en-US" sz="2400"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p:txBody>
      </p:sp>
      <p:pic>
        <p:nvPicPr>
          <p:cNvPr id="13" name="Picture 12">
            <a:extLst>
              <a:ext uri="{FF2B5EF4-FFF2-40B4-BE49-F238E27FC236}">
                <a16:creationId xmlns:a16="http://schemas.microsoft.com/office/drawing/2014/main" id="{E424E3C4-364E-5245-BC52-B91783DCFA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46122" y="1058672"/>
            <a:ext cx="2694178" cy="4816408"/>
          </a:xfrm>
          <a:prstGeom prst="rect">
            <a:avLst/>
          </a:prstGeom>
        </p:spPr>
      </p:pic>
      <p:pic>
        <p:nvPicPr>
          <p:cNvPr id="21" name="Picture 20">
            <a:extLst>
              <a:ext uri="{FF2B5EF4-FFF2-40B4-BE49-F238E27FC236}">
                <a16:creationId xmlns:a16="http://schemas.microsoft.com/office/drawing/2014/main" id="{57FF5227-ADB1-2746-9C0C-D890DCA5C3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7645" y="5496598"/>
            <a:ext cx="1422801" cy="548042"/>
          </a:xfrm>
          <a:prstGeom prst="rect">
            <a:avLst/>
          </a:prstGeom>
        </p:spPr>
      </p:pic>
    </p:spTree>
    <p:extLst>
      <p:ext uri="{BB962C8B-B14F-4D97-AF65-F5344CB8AC3E}">
        <p14:creationId xmlns:p14="http://schemas.microsoft.com/office/powerpoint/2010/main" val="20412126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99662" y="581527"/>
            <a:ext cx="1429690" cy="45719"/>
          </a:xfrm>
          <a:prstGeom prst="rect">
            <a:avLst/>
          </a:prstGeom>
          <a:solidFill>
            <a:srgbClr val="0274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15441" y="627246"/>
            <a:ext cx="11305658" cy="584775"/>
          </a:xfrm>
          <a:prstGeom prst="rect">
            <a:avLst/>
          </a:prstGeom>
          <a:noFill/>
        </p:spPr>
        <p:txBody>
          <a:bodyPr wrap="square" rtlCol="0">
            <a:spAutoFit/>
          </a:bodyPr>
          <a:lstStyle/>
          <a:p>
            <a:r>
              <a:rPr lang="en-US" sz="3200" b="1" dirty="0">
                <a:solidFill>
                  <a:srgbClr val="0274B9"/>
                </a:solidFill>
                <a:latin typeface="Arial" panose="020B0604020202020204" pitchFamily="34" charset="0"/>
                <a:ea typeface="Yu Gothic UI Semibold" panose="020B0700000000000000" pitchFamily="34" charset="-128"/>
                <a:cs typeface="Arial" panose="020B0604020202020204" pitchFamily="34" charset="0"/>
              </a:rPr>
              <a:t>Recommended Apps</a:t>
            </a:r>
          </a:p>
        </p:txBody>
      </p:sp>
      <p:pic>
        <p:nvPicPr>
          <p:cNvPr id="7" name="Picture 6">
            <a:extLst>
              <a:ext uri="{FF2B5EF4-FFF2-40B4-BE49-F238E27FC236}">
                <a16:creationId xmlns:a16="http://schemas.microsoft.com/office/drawing/2014/main" id="{10BF1993-A2C6-DE49-BDC8-867DABB24E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98298" y="6007769"/>
            <a:ext cx="1422801" cy="548042"/>
          </a:xfrm>
          <a:prstGeom prst="rect">
            <a:avLst/>
          </a:prstGeom>
        </p:spPr>
      </p:pic>
      <p:pic>
        <p:nvPicPr>
          <p:cNvPr id="12" name="Picture 11">
            <a:extLst>
              <a:ext uri="{FF2B5EF4-FFF2-40B4-BE49-F238E27FC236}">
                <a16:creationId xmlns:a16="http://schemas.microsoft.com/office/drawing/2014/main" id="{E9FAED5C-A8B0-0644-B0EF-84FE65A10F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57325" y="3254108"/>
            <a:ext cx="720627" cy="720627"/>
          </a:xfrm>
          <a:prstGeom prst="rect">
            <a:avLst/>
          </a:prstGeom>
        </p:spPr>
      </p:pic>
      <p:pic>
        <p:nvPicPr>
          <p:cNvPr id="15" name="Picture 14">
            <a:extLst>
              <a:ext uri="{FF2B5EF4-FFF2-40B4-BE49-F238E27FC236}">
                <a16:creationId xmlns:a16="http://schemas.microsoft.com/office/drawing/2014/main" id="{378B700B-1E71-654C-A755-7F6C0C4493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65640" y="2196749"/>
            <a:ext cx="710705" cy="710705"/>
          </a:xfrm>
          <a:prstGeom prst="rect">
            <a:avLst/>
          </a:prstGeom>
        </p:spPr>
      </p:pic>
      <p:pic>
        <p:nvPicPr>
          <p:cNvPr id="20" name="Picture 19">
            <a:extLst>
              <a:ext uri="{FF2B5EF4-FFF2-40B4-BE49-F238E27FC236}">
                <a16:creationId xmlns:a16="http://schemas.microsoft.com/office/drawing/2014/main" id="{C234E356-2D75-F94C-9B6A-34CFE8B285B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65640" y="4342042"/>
            <a:ext cx="680999" cy="680999"/>
          </a:xfrm>
          <a:prstGeom prst="rect">
            <a:avLst/>
          </a:prstGeom>
        </p:spPr>
      </p:pic>
      <p:sp>
        <p:nvSpPr>
          <p:cNvPr id="22" name="TextBox 21">
            <a:extLst>
              <a:ext uri="{FF2B5EF4-FFF2-40B4-BE49-F238E27FC236}">
                <a16:creationId xmlns:a16="http://schemas.microsoft.com/office/drawing/2014/main" id="{1C0FF934-27EB-3844-ABB9-71D57F033C09}"/>
              </a:ext>
            </a:extLst>
          </p:cNvPr>
          <p:cNvSpPr txBox="1"/>
          <p:nvPr/>
        </p:nvSpPr>
        <p:spPr>
          <a:xfrm>
            <a:off x="3361626" y="3313400"/>
            <a:ext cx="1956117" cy="461665"/>
          </a:xfrm>
          <a:prstGeom prst="rect">
            <a:avLst/>
          </a:prstGeom>
          <a:noFill/>
        </p:spPr>
        <p:txBody>
          <a:bodyPr wrap="square" rtlCol="0">
            <a:spAutoFit/>
          </a:bodyPr>
          <a:lstStyle/>
          <a:p>
            <a:r>
              <a:rPr lang="en-US" sz="2400" b="1"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rPr>
              <a:t>Boomerang</a:t>
            </a:r>
          </a:p>
        </p:txBody>
      </p:sp>
      <p:sp>
        <p:nvSpPr>
          <p:cNvPr id="26" name="TextBox 25">
            <a:extLst>
              <a:ext uri="{FF2B5EF4-FFF2-40B4-BE49-F238E27FC236}">
                <a16:creationId xmlns:a16="http://schemas.microsoft.com/office/drawing/2014/main" id="{1A004D28-3575-3A46-82CC-6937A7FCB84C}"/>
              </a:ext>
            </a:extLst>
          </p:cNvPr>
          <p:cNvSpPr txBox="1"/>
          <p:nvPr/>
        </p:nvSpPr>
        <p:spPr>
          <a:xfrm>
            <a:off x="8310588" y="2319665"/>
            <a:ext cx="2152107" cy="461665"/>
          </a:xfrm>
          <a:prstGeom prst="rect">
            <a:avLst/>
          </a:prstGeom>
          <a:noFill/>
        </p:spPr>
        <p:txBody>
          <a:bodyPr wrap="square" rtlCol="0">
            <a:spAutoFit/>
          </a:bodyPr>
          <a:lstStyle/>
          <a:p>
            <a:r>
              <a:rPr lang="en-US" sz="2400" b="1"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rPr>
              <a:t>Mojo</a:t>
            </a:r>
          </a:p>
        </p:txBody>
      </p:sp>
      <p:sp>
        <p:nvSpPr>
          <p:cNvPr id="30" name="TextBox 29">
            <a:extLst>
              <a:ext uri="{FF2B5EF4-FFF2-40B4-BE49-F238E27FC236}">
                <a16:creationId xmlns:a16="http://schemas.microsoft.com/office/drawing/2014/main" id="{D77388D9-1569-244B-847B-97AAD92F1C04}"/>
              </a:ext>
            </a:extLst>
          </p:cNvPr>
          <p:cNvSpPr txBox="1"/>
          <p:nvPr/>
        </p:nvSpPr>
        <p:spPr>
          <a:xfrm>
            <a:off x="8310588" y="4451708"/>
            <a:ext cx="2595710" cy="461665"/>
          </a:xfrm>
          <a:prstGeom prst="rect">
            <a:avLst/>
          </a:prstGeom>
          <a:noFill/>
        </p:spPr>
        <p:txBody>
          <a:bodyPr wrap="square" rtlCol="0">
            <a:spAutoFit/>
          </a:bodyPr>
          <a:lstStyle/>
          <a:p>
            <a:r>
              <a:rPr lang="en-US" sz="2400" b="1"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rPr>
              <a:t>Unfold</a:t>
            </a:r>
          </a:p>
        </p:txBody>
      </p:sp>
      <p:pic>
        <p:nvPicPr>
          <p:cNvPr id="3" name="Picture 2">
            <a:extLst>
              <a:ext uri="{FF2B5EF4-FFF2-40B4-BE49-F238E27FC236}">
                <a16:creationId xmlns:a16="http://schemas.microsoft.com/office/drawing/2014/main" id="{A5AE727B-D9F8-F844-BE66-54BF9931C8E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65640" y="3230659"/>
            <a:ext cx="710705" cy="710705"/>
          </a:xfrm>
          <a:prstGeom prst="rect">
            <a:avLst/>
          </a:prstGeom>
        </p:spPr>
      </p:pic>
      <p:sp>
        <p:nvSpPr>
          <p:cNvPr id="31" name="TextBox 30">
            <a:extLst>
              <a:ext uri="{FF2B5EF4-FFF2-40B4-BE49-F238E27FC236}">
                <a16:creationId xmlns:a16="http://schemas.microsoft.com/office/drawing/2014/main" id="{268F0FCB-8BFB-6B41-B978-6C3B0DDD5823}"/>
              </a:ext>
            </a:extLst>
          </p:cNvPr>
          <p:cNvSpPr txBox="1"/>
          <p:nvPr/>
        </p:nvSpPr>
        <p:spPr>
          <a:xfrm>
            <a:off x="8310588" y="3383588"/>
            <a:ext cx="914326" cy="461665"/>
          </a:xfrm>
          <a:prstGeom prst="rect">
            <a:avLst/>
          </a:prstGeom>
          <a:noFill/>
        </p:spPr>
        <p:txBody>
          <a:bodyPr wrap="square" rtlCol="0">
            <a:spAutoFit/>
          </a:bodyPr>
          <a:lstStyle/>
          <a:p>
            <a:r>
              <a:rPr lang="en-US" sz="2400" b="1"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rPr>
              <a:t>Over</a:t>
            </a:r>
          </a:p>
        </p:txBody>
      </p:sp>
      <p:pic>
        <p:nvPicPr>
          <p:cNvPr id="5" name="Picture 4">
            <a:extLst>
              <a:ext uri="{FF2B5EF4-FFF2-40B4-BE49-F238E27FC236}">
                <a16:creationId xmlns:a16="http://schemas.microsoft.com/office/drawing/2014/main" id="{724B13EB-E101-C347-9C65-EE2C2709F6D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396671" y="4318796"/>
            <a:ext cx="681281" cy="704245"/>
          </a:xfrm>
          <a:prstGeom prst="rect">
            <a:avLst/>
          </a:prstGeom>
        </p:spPr>
      </p:pic>
      <p:pic>
        <p:nvPicPr>
          <p:cNvPr id="8" name="Picture 7">
            <a:extLst>
              <a:ext uri="{FF2B5EF4-FFF2-40B4-BE49-F238E27FC236}">
                <a16:creationId xmlns:a16="http://schemas.microsoft.com/office/drawing/2014/main" id="{51E3DBCE-1E10-2D4C-AF7A-A02A29DEE4A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70453" y="2196749"/>
            <a:ext cx="707499" cy="707499"/>
          </a:xfrm>
          <a:prstGeom prst="rect">
            <a:avLst/>
          </a:prstGeom>
        </p:spPr>
      </p:pic>
      <p:sp>
        <p:nvSpPr>
          <p:cNvPr id="32" name="TextBox 31">
            <a:extLst>
              <a:ext uri="{FF2B5EF4-FFF2-40B4-BE49-F238E27FC236}">
                <a16:creationId xmlns:a16="http://schemas.microsoft.com/office/drawing/2014/main" id="{9A055704-FDCF-3E41-902B-731787D601C9}"/>
              </a:ext>
            </a:extLst>
          </p:cNvPr>
          <p:cNvSpPr txBox="1"/>
          <p:nvPr/>
        </p:nvSpPr>
        <p:spPr>
          <a:xfrm>
            <a:off x="3361625" y="2319665"/>
            <a:ext cx="1956117" cy="461665"/>
          </a:xfrm>
          <a:prstGeom prst="rect">
            <a:avLst/>
          </a:prstGeom>
          <a:noFill/>
        </p:spPr>
        <p:txBody>
          <a:bodyPr wrap="square" rtlCol="0">
            <a:spAutoFit/>
          </a:bodyPr>
          <a:lstStyle/>
          <a:p>
            <a:r>
              <a:rPr lang="en-US" sz="2400" b="1"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rPr>
              <a:t>Layout</a:t>
            </a:r>
          </a:p>
        </p:txBody>
      </p:sp>
      <p:sp>
        <p:nvSpPr>
          <p:cNvPr id="33" name="TextBox 32">
            <a:extLst>
              <a:ext uri="{FF2B5EF4-FFF2-40B4-BE49-F238E27FC236}">
                <a16:creationId xmlns:a16="http://schemas.microsoft.com/office/drawing/2014/main" id="{4E33B7B8-8CA8-E744-9816-3417F8730C57}"/>
              </a:ext>
            </a:extLst>
          </p:cNvPr>
          <p:cNvSpPr txBox="1"/>
          <p:nvPr/>
        </p:nvSpPr>
        <p:spPr>
          <a:xfrm>
            <a:off x="3361625" y="4440085"/>
            <a:ext cx="1956117" cy="461665"/>
          </a:xfrm>
          <a:prstGeom prst="rect">
            <a:avLst/>
          </a:prstGeom>
          <a:noFill/>
        </p:spPr>
        <p:txBody>
          <a:bodyPr wrap="square" rtlCol="0">
            <a:spAutoFit/>
          </a:bodyPr>
          <a:lstStyle/>
          <a:p>
            <a:r>
              <a:rPr lang="en-US" sz="2400" b="1" dirty="0" err="1">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rPr>
              <a:t>Hyperlapse</a:t>
            </a:r>
            <a:endParaRPr lang="en-US" sz="2400" b="1"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p:txBody>
      </p:sp>
    </p:spTree>
    <p:extLst>
      <p:ext uri="{BB962C8B-B14F-4D97-AF65-F5344CB8AC3E}">
        <p14:creationId xmlns:p14="http://schemas.microsoft.com/office/powerpoint/2010/main" val="1282072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474" y="-700649"/>
            <a:ext cx="12290474" cy="8193649"/>
          </a:xfrm>
          <a:prstGeom prst="rect">
            <a:avLst/>
          </a:prstGeom>
        </p:spPr>
      </p:pic>
      <p:sp>
        <p:nvSpPr>
          <p:cNvPr id="5" name="Rectangle 4"/>
          <p:cNvSpPr/>
          <p:nvPr/>
        </p:nvSpPr>
        <p:spPr>
          <a:xfrm>
            <a:off x="-215705" y="-829799"/>
            <a:ext cx="12407705" cy="8451947"/>
          </a:xfrm>
          <a:prstGeom prst="rect">
            <a:avLst/>
          </a:prstGeom>
          <a:solidFill>
            <a:srgbClr val="0274B9">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4456" y="1815868"/>
            <a:ext cx="12290474" cy="1015663"/>
          </a:xfrm>
          <a:prstGeom prst="rect">
            <a:avLst/>
          </a:prstGeom>
          <a:noFill/>
        </p:spPr>
        <p:txBody>
          <a:bodyPr wrap="square" rtlCol="0">
            <a:spAutoFit/>
          </a:bodyPr>
          <a:lstStyle/>
          <a:p>
            <a:pPr algn="ctr"/>
            <a:r>
              <a:rPr lang="en-US" sz="6000" dirty="0">
                <a:solidFill>
                  <a:schemeClr val="bg1"/>
                </a:solidFill>
                <a:latin typeface="Arial" panose="020B0604020202020204" pitchFamily="34" charset="0"/>
                <a:ea typeface="Yu Gothic UI Semibold" panose="020B0700000000000000" pitchFamily="34" charset="-128"/>
                <a:cs typeface="Arial" panose="020B0604020202020204" pitchFamily="34" charset="0"/>
              </a:rPr>
              <a:t>Questions?</a:t>
            </a:r>
          </a:p>
        </p:txBody>
      </p:sp>
      <p:sp>
        <p:nvSpPr>
          <p:cNvPr id="8" name="TextBox 7"/>
          <p:cNvSpPr txBox="1"/>
          <p:nvPr/>
        </p:nvSpPr>
        <p:spPr>
          <a:xfrm>
            <a:off x="5685273" y="3565079"/>
            <a:ext cx="5050599" cy="1446550"/>
          </a:xfrm>
          <a:prstGeom prst="rect">
            <a:avLst/>
          </a:prstGeom>
          <a:noFill/>
        </p:spPr>
        <p:txBody>
          <a:bodyPr wrap="square" rtlCol="0">
            <a:spAutoFit/>
          </a:bodyPr>
          <a:lstStyle/>
          <a:p>
            <a:r>
              <a:rPr lang="en-US" sz="2800" dirty="0">
                <a:solidFill>
                  <a:schemeClr val="bg1"/>
                </a:solidFill>
                <a:latin typeface="Arial" panose="020B0604020202020204" pitchFamily="34" charset="0"/>
                <a:ea typeface="Yu Gothic UI Semibold" panose="020B0700000000000000" pitchFamily="34" charset="-128"/>
                <a:cs typeface="Arial" panose="020B0604020202020204" pitchFamily="34" charset="0"/>
              </a:rPr>
              <a:t>Scott Clanin</a:t>
            </a:r>
          </a:p>
          <a:p>
            <a:r>
              <a:rPr lang="en-US" sz="2000" dirty="0">
                <a:solidFill>
                  <a:schemeClr val="bg1"/>
                </a:solidFill>
                <a:latin typeface="Arial" panose="020B0604020202020204" pitchFamily="34" charset="0"/>
                <a:ea typeface="Yu Gothic UI Semibold" panose="020B0700000000000000" pitchFamily="34" charset="-128"/>
                <a:cs typeface="Arial" panose="020B0604020202020204" pitchFamily="34" charset="0"/>
              </a:rPr>
              <a:t>scott@claninmarketing.com</a:t>
            </a:r>
          </a:p>
          <a:p>
            <a:r>
              <a:rPr lang="en-US" sz="2000" dirty="0">
                <a:solidFill>
                  <a:schemeClr val="bg1"/>
                </a:solidFill>
                <a:latin typeface="Arial" panose="020B0604020202020204" pitchFamily="34" charset="0"/>
                <a:ea typeface="Yu Gothic UI Semibold" panose="020B0700000000000000" pitchFamily="34" charset="-128"/>
                <a:cs typeface="Arial" panose="020B0604020202020204" pitchFamily="34" charset="0"/>
              </a:rPr>
              <a:t>217-402-8077</a:t>
            </a:r>
          </a:p>
          <a:p>
            <a:r>
              <a:rPr lang="en-US" sz="2000" dirty="0">
                <a:solidFill>
                  <a:schemeClr val="bg1"/>
                </a:solidFill>
                <a:latin typeface="Arial" panose="020B0604020202020204" pitchFamily="34" charset="0"/>
                <a:ea typeface="Yu Gothic UI Light" panose="020B0300000000000000" pitchFamily="34" charset="-128"/>
                <a:cs typeface="Arial" panose="020B0604020202020204" pitchFamily="34" charset="0"/>
              </a:rPr>
              <a:t>claninmarketing.com</a:t>
            </a:r>
          </a:p>
        </p:txBody>
      </p:sp>
      <p:pic>
        <p:nvPicPr>
          <p:cNvPr id="8194" name="Picture 2" descr="Image result for twitter icon white 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79429" y="5214247"/>
            <a:ext cx="309341" cy="30934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facebook icon png whit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84175" y="5215089"/>
            <a:ext cx="276606" cy="2766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44826E4-77FB-6C43-8DF9-6BE63A527D6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64367" y="3944588"/>
            <a:ext cx="3051644" cy="1175448"/>
          </a:xfrm>
          <a:prstGeom prst="rect">
            <a:avLst/>
          </a:prstGeom>
        </p:spPr>
      </p:pic>
      <p:pic>
        <p:nvPicPr>
          <p:cNvPr id="10" name="Picture 9">
            <a:extLst>
              <a:ext uri="{FF2B5EF4-FFF2-40B4-BE49-F238E27FC236}">
                <a16:creationId xmlns:a16="http://schemas.microsoft.com/office/drawing/2014/main" id="{38973024-0BF8-6D48-BD23-AA5386F4404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06001" y="5225133"/>
            <a:ext cx="298455" cy="298455"/>
          </a:xfrm>
          <a:prstGeom prst="rect">
            <a:avLst/>
          </a:prstGeom>
        </p:spPr>
      </p:pic>
    </p:spTree>
    <p:extLst>
      <p:ext uri="{BB962C8B-B14F-4D97-AF65-F5344CB8AC3E}">
        <p14:creationId xmlns:p14="http://schemas.microsoft.com/office/powerpoint/2010/main" val="15504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85C7C3-FE02-2148-A5E7-D8DAA352B5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08100"/>
            <a:ext cx="12244168" cy="8166100"/>
          </a:xfrm>
          <a:prstGeom prst="rect">
            <a:avLst/>
          </a:prstGeom>
        </p:spPr>
      </p:pic>
    </p:spTree>
    <p:extLst>
      <p:ext uri="{BB962C8B-B14F-4D97-AF65-F5344CB8AC3E}">
        <p14:creationId xmlns:p14="http://schemas.microsoft.com/office/powerpoint/2010/main" val="164910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9662" y="581527"/>
            <a:ext cx="1429690" cy="45719"/>
          </a:xfrm>
          <a:prstGeom prst="rect">
            <a:avLst/>
          </a:prstGeom>
          <a:solidFill>
            <a:srgbClr val="0274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15441" y="627246"/>
            <a:ext cx="6186149" cy="584775"/>
          </a:xfrm>
          <a:prstGeom prst="rect">
            <a:avLst/>
          </a:prstGeom>
          <a:noFill/>
        </p:spPr>
        <p:txBody>
          <a:bodyPr wrap="square" rtlCol="0">
            <a:spAutoFit/>
          </a:bodyPr>
          <a:lstStyle/>
          <a:p>
            <a:r>
              <a:rPr lang="en-US" sz="3200" b="1" dirty="0">
                <a:solidFill>
                  <a:srgbClr val="0274B9"/>
                </a:solidFill>
                <a:latin typeface="Arial" panose="020B0604020202020204" pitchFamily="34" charset="0"/>
                <a:ea typeface="Yu Gothic UI Semibold" panose="020B0700000000000000" pitchFamily="34" charset="-128"/>
                <a:cs typeface="Arial" panose="020B0604020202020204" pitchFamily="34" charset="0"/>
              </a:rPr>
              <a:t>Agenda</a:t>
            </a:r>
          </a:p>
        </p:txBody>
      </p:sp>
      <p:sp>
        <p:nvSpPr>
          <p:cNvPr id="5" name="TextBox 4"/>
          <p:cNvSpPr txBox="1"/>
          <p:nvPr/>
        </p:nvSpPr>
        <p:spPr>
          <a:xfrm>
            <a:off x="1426766" y="1778696"/>
            <a:ext cx="8125238" cy="4770537"/>
          </a:xfrm>
          <a:prstGeom prst="rect">
            <a:avLst/>
          </a:prstGeom>
          <a:noFill/>
        </p:spPr>
        <p:txBody>
          <a:bodyPr wrap="square" rtlCol="0">
            <a:spAutoFit/>
          </a:bodyPr>
          <a:lstStyle/>
          <a:p>
            <a:pPr algn="ctr"/>
            <a:r>
              <a:rPr lang="en-US" sz="2400" dirty="0">
                <a:solidFill>
                  <a:srgbClr val="0274B9"/>
                </a:solidFill>
                <a:latin typeface="Arial" panose="020B0604020202020204" pitchFamily="34" charset="0"/>
                <a:ea typeface="Yu Gothic UI Semibold" panose="020B0700000000000000" pitchFamily="34" charset="-128"/>
                <a:cs typeface="Arial" panose="020B0604020202020204" pitchFamily="34" charset="0"/>
              </a:rPr>
              <a:t>Your Goals &amp; Audience</a:t>
            </a:r>
          </a:p>
          <a:p>
            <a:pPr algn="ctr"/>
            <a:r>
              <a:rPr lang="en-US" sz="2400" dirty="0">
                <a:solidFill>
                  <a:srgbClr val="0274B9"/>
                </a:solidFill>
                <a:latin typeface="Arial" panose="020B0604020202020204" pitchFamily="34" charset="0"/>
                <a:ea typeface="Yu Gothic UI Semibold" panose="020B0700000000000000" pitchFamily="34" charset="-128"/>
                <a:cs typeface="Arial" panose="020B0604020202020204" pitchFamily="34" charset="0"/>
              </a:rPr>
              <a:t>Instagram Users</a:t>
            </a:r>
          </a:p>
          <a:p>
            <a:pPr algn="ctr"/>
            <a:r>
              <a:rPr lang="en-US" sz="2400" dirty="0">
                <a:solidFill>
                  <a:srgbClr val="0274B9"/>
                </a:solidFill>
                <a:latin typeface="Arial" panose="020B0604020202020204" pitchFamily="34" charset="0"/>
                <a:ea typeface="Yu Gothic UI Semibold" panose="020B0700000000000000" pitchFamily="34" charset="-128"/>
                <a:cs typeface="Arial" panose="020B0604020202020204" pitchFamily="34" charset="0"/>
              </a:rPr>
              <a:t>Why Instagram?</a:t>
            </a:r>
          </a:p>
          <a:p>
            <a:pPr algn="ctr"/>
            <a:r>
              <a:rPr lang="en-US" sz="2400" dirty="0">
                <a:solidFill>
                  <a:srgbClr val="0274B9"/>
                </a:solidFill>
                <a:latin typeface="Arial" panose="020B0604020202020204" pitchFamily="34" charset="0"/>
                <a:ea typeface="Yu Gothic UI Semibold" panose="020B0700000000000000" pitchFamily="34" charset="-128"/>
                <a:cs typeface="Arial" panose="020B0604020202020204" pitchFamily="34" charset="0"/>
              </a:rPr>
              <a:t>Business Accounts</a:t>
            </a:r>
          </a:p>
          <a:p>
            <a:pPr algn="ctr"/>
            <a:r>
              <a:rPr lang="en-US" sz="2400" dirty="0">
                <a:solidFill>
                  <a:srgbClr val="0274B9"/>
                </a:solidFill>
                <a:latin typeface="Arial" panose="020B0604020202020204" pitchFamily="34" charset="0"/>
                <a:ea typeface="Yu Gothic UI Semibold" panose="020B0700000000000000" pitchFamily="34" charset="-128"/>
                <a:cs typeface="Arial" panose="020B0604020202020204" pitchFamily="34" charset="0"/>
              </a:rPr>
              <a:t>Profile Features</a:t>
            </a:r>
          </a:p>
          <a:p>
            <a:pPr algn="ctr"/>
            <a:r>
              <a:rPr lang="en-US" sz="2400" dirty="0">
                <a:solidFill>
                  <a:srgbClr val="0274B9"/>
                </a:solidFill>
                <a:latin typeface="Arial" panose="020B0604020202020204" pitchFamily="34" charset="0"/>
                <a:ea typeface="Yu Gothic UI Semibold" panose="020B0700000000000000" pitchFamily="34" charset="-128"/>
                <a:cs typeface="Arial" panose="020B0604020202020204" pitchFamily="34" charset="0"/>
              </a:rPr>
              <a:t>Creating Content</a:t>
            </a:r>
            <a:br>
              <a:rPr lang="en-US" sz="2400" dirty="0">
                <a:solidFill>
                  <a:srgbClr val="0274B9"/>
                </a:solidFill>
                <a:latin typeface="Arial" panose="020B0604020202020204" pitchFamily="34" charset="0"/>
                <a:ea typeface="Yu Gothic UI Semibold" panose="020B0700000000000000" pitchFamily="34" charset="-128"/>
                <a:cs typeface="Arial" panose="020B0604020202020204" pitchFamily="34" charset="0"/>
              </a:rPr>
            </a:br>
            <a:r>
              <a:rPr lang="en-US" sz="2400" dirty="0">
                <a:solidFill>
                  <a:srgbClr val="0274B9"/>
                </a:solidFill>
                <a:latin typeface="Arial" panose="020B0604020202020204" pitchFamily="34" charset="0"/>
                <a:ea typeface="Yu Gothic UI Semibold" panose="020B0700000000000000" pitchFamily="34" charset="-128"/>
                <a:cs typeface="Arial" panose="020B0604020202020204" pitchFamily="34" charset="0"/>
              </a:rPr>
              <a:t>Hashtags</a:t>
            </a:r>
          </a:p>
          <a:p>
            <a:pPr algn="ctr"/>
            <a:r>
              <a:rPr lang="en-US" sz="2400" dirty="0">
                <a:solidFill>
                  <a:srgbClr val="0274B9"/>
                </a:solidFill>
                <a:latin typeface="Arial" panose="020B0604020202020204" pitchFamily="34" charset="0"/>
                <a:ea typeface="Yu Gothic UI Semibold" panose="020B0700000000000000" pitchFamily="34" charset="-128"/>
                <a:cs typeface="Arial" panose="020B0604020202020204" pitchFamily="34" charset="0"/>
              </a:rPr>
              <a:t>Stories</a:t>
            </a:r>
          </a:p>
          <a:p>
            <a:pPr algn="ctr"/>
            <a:r>
              <a:rPr lang="en-US" sz="2400" dirty="0">
                <a:solidFill>
                  <a:srgbClr val="0274B9"/>
                </a:solidFill>
                <a:latin typeface="Arial" panose="020B0604020202020204" pitchFamily="34" charset="0"/>
                <a:ea typeface="Yu Gothic UI Semibold" panose="020B0700000000000000" pitchFamily="34" charset="-128"/>
                <a:cs typeface="Arial" panose="020B0604020202020204" pitchFamily="34" charset="0"/>
              </a:rPr>
              <a:t>Best Practices</a:t>
            </a:r>
          </a:p>
          <a:p>
            <a:pPr algn="ctr"/>
            <a:r>
              <a:rPr lang="en-US" sz="2400" dirty="0">
                <a:solidFill>
                  <a:srgbClr val="0274B9"/>
                </a:solidFill>
                <a:latin typeface="Arial" panose="020B0604020202020204" pitchFamily="34" charset="0"/>
                <a:ea typeface="Yu Gothic UI Semibold" panose="020B0700000000000000" pitchFamily="34" charset="-128"/>
                <a:cs typeface="Arial" panose="020B0604020202020204" pitchFamily="34" charset="0"/>
              </a:rPr>
              <a:t>Apps</a:t>
            </a:r>
          </a:p>
          <a:p>
            <a:pPr algn="ctr"/>
            <a:endParaRPr lang="en-US" sz="3200" dirty="0">
              <a:solidFill>
                <a:srgbClr val="0274B9"/>
              </a:solidFill>
              <a:latin typeface="Arial" panose="020B0604020202020204" pitchFamily="34" charset="0"/>
              <a:ea typeface="Yu Gothic UI Semibold" panose="020B0700000000000000" pitchFamily="34" charset="-128"/>
              <a:cs typeface="Arial" panose="020B0604020202020204" pitchFamily="34" charset="0"/>
            </a:endParaRPr>
          </a:p>
          <a:p>
            <a:pPr algn="ctr"/>
            <a:endParaRPr lang="en-US" sz="3200" dirty="0">
              <a:solidFill>
                <a:srgbClr val="0274B9"/>
              </a:solidFill>
              <a:latin typeface="Arial" panose="020B0604020202020204" pitchFamily="34" charset="0"/>
              <a:ea typeface="Yu Gothic UI Semibold" panose="020B0700000000000000" pitchFamily="34" charset="-128"/>
              <a:cs typeface="Arial" panose="020B0604020202020204" pitchFamily="34" charset="0"/>
            </a:endParaRPr>
          </a:p>
        </p:txBody>
      </p:sp>
      <p:pic>
        <p:nvPicPr>
          <p:cNvPr id="6" name="Picture 5">
            <a:extLst>
              <a:ext uri="{FF2B5EF4-FFF2-40B4-BE49-F238E27FC236}">
                <a16:creationId xmlns:a16="http://schemas.microsoft.com/office/drawing/2014/main" id="{C2BA794A-8D5D-2A49-BA9F-C0DD902BEF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71510" y="6027175"/>
            <a:ext cx="1493287" cy="575192"/>
          </a:xfrm>
          <a:prstGeom prst="rect">
            <a:avLst/>
          </a:prstGeom>
        </p:spPr>
      </p:pic>
    </p:spTree>
    <p:extLst>
      <p:ext uri="{BB962C8B-B14F-4D97-AF65-F5344CB8AC3E}">
        <p14:creationId xmlns:p14="http://schemas.microsoft.com/office/powerpoint/2010/main" val="3729352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11E8038-EC28-994D-BF57-8946C1F24C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853" y="-1426069"/>
            <a:ext cx="12299853" cy="8634497"/>
          </a:xfrm>
          <a:prstGeom prst="rect">
            <a:avLst/>
          </a:prstGeom>
        </p:spPr>
      </p:pic>
      <p:sp>
        <p:nvSpPr>
          <p:cNvPr id="10" name="Rectangle 9"/>
          <p:cNvSpPr/>
          <p:nvPr/>
        </p:nvSpPr>
        <p:spPr>
          <a:xfrm>
            <a:off x="-107853" y="-740269"/>
            <a:ext cx="12407705" cy="7783325"/>
          </a:xfrm>
          <a:prstGeom prst="rect">
            <a:avLst/>
          </a:prstGeom>
          <a:solidFill>
            <a:srgbClr val="0274B9">
              <a:alpha val="8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99662" y="581527"/>
            <a:ext cx="1429690" cy="457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p:cNvSpPr txBox="1"/>
          <p:nvPr/>
        </p:nvSpPr>
        <p:spPr>
          <a:xfrm>
            <a:off x="515441" y="627246"/>
            <a:ext cx="6186149" cy="584775"/>
          </a:xfrm>
          <a:prstGeom prst="rect">
            <a:avLst/>
          </a:prstGeom>
          <a:noFill/>
        </p:spPr>
        <p:txBody>
          <a:bodyPr wrap="square" rtlCol="0">
            <a:spAutoFit/>
          </a:bodyPr>
          <a:lstStyle/>
          <a:p>
            <a:r>
              <a:rPr lang="en-US" sz="3200" b="1" dirty="0">
                <a:solidFill>
                  <a:schemeClr val="bg1"/>
                </a:solidFill>
                <a:latin typeface="Arial" panose="020B0604020202020204" pitchFamily="34" charset="0"/>
                <a:ea typeface="Yu Gothic UI Semibold" panose="020B0700000000000000" pitchFamily="34" charset="-128"/>
                <a:cs typeface="Arial" panose="020B0604020202020204" pitchFamily="34" charset="0"/>
              </a:rPr>
              <a:t>Your Objectives</a:t>
            </a:r>
          </a:p>
        </p:txBody>
      </p:sp>
      <p:sp>
        <p:nvSpPr>
          <p:cNvPr id="5" name="TextBox 4"/>
          <p:cNvSpPr txBox="1"/>
          <p:nvPr/>
        </p:nvSpPr>
        <p:spPr>
          <a:xfrm>
            <a:off x="0" y="1724976"/>
            <a:ext cx="12192000"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ea typeface="Yu Gothic UI Semibold" panose="020B0700000000000000" pitchFamily="34" charset="-128"/>
                <a:cs typeface="Arial" panose="020B0604020202020204" pitchFamily="34" charset="0"/>
              </a:rPr>
              <a:t>What do you want to achieve on Instagram?</a:t>
            </a:r>
          </a:p>
          <a:p>
            <a:pPr algn="ctr"/>
            <a:r>
              <a:rPr lang="en-US" sz="3200" b="1" dirty="0">
                <a:solidFill>
                  <a:schemeClr val="bg1"/>
                </a:solidFill>
                <a:latin typeface="Arial" panose="020B0604020202020204" pitchFamily="34" charset="0"/>
                <a:ea typeface="Yu Gothic UI Semibold" panose="020B0700000000000000" pitchFamily="34" charset="-128"/>
                <a:cs typeface="Arial" panose="020B0604020202020204" pitchFamily="34" charset="0"/>
              </a:rPr>
              <a:t>What’s the purpose of your brand using Instagram?</a:t>
            </a:r>
          </a:p>
        </p:txBody>
      </p:sp>
      <p:sp>
        <p:nvSpPr>
          <p:cNvPr id="6" name="TextBox 5"/>
          <p:cNvSpPr txBox="1"/>
          <p:nvPr/>
        </p:nvSpPr>
        <p:spPr>
          <a:xfrm>
            <a:off x="515441" y="3677266"/>
            <a:ext cx="11568583" cy="1446550"/>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ea typeface="Yu Gothic UI Semibold" panose="020B0700000000000000" pitchFamily="34" charset="-128"/>
                <a:cs typeface="Arial" panose="020B0604020202020204" pitchFamily="34" charset="0"/>
              </a:rPr>
              <a:t>What </a:t>
            </a:r>
            <a:r>
              <a:rPr lang="en-US" sz="2400" dirty="0">
                <a:solidFill>
                  <a:schemeClr val="bg1"/>
                </a:solidFill>
                <a:latin typeface="Arial" panose="020B0604020202020204" pitchFamily="34" charset="0"/>
                <a:ea typeface="Yu Gothic UI Semibold" panose="020B0700000000000000" pitchFamily="34" charset="-128"/>
                <a:cs typeface="Arial" panose="020B0604020202020204" pitchFamily="34" charset="0"/>
              </a:rPr>
              <a:t>will Instagram allow you to do that other platforms don’t?</a:t>
            </a:r>
          </a:p>
          <a:p>
            <a:pPr algn="ctr"/>
            <a:r>
              <a:rPr lang="en-US" sz="3200" b="1" dirty="0">
                <a:solidFill>
                  <a:schemeClr val="bg1"/>
                </a:solidFill>
                <a:latin typeface="Arial" panose="020B0604020202020204" pitchFamily="34" charset="0"/>
                <a:ea typeface="Yu Gothic UI Semibold" panose="020B0700000000000000" pitchFamily="34" charset="-128"/>
                <a:cs typeface="Arial" panose="020B0604020202020204" pitchFamily="34" charset="0"/>
              </a:rPr>
              <a:t>Who</a:t>
            </a:r>
            <a:r>
              <a:rPr lang="en-US" sz="2400" dirty="0">
                <a:solidFill>
                  <a:schemeClr val="bg1"/>
                </a:solidFill>
                <a:latin typeface="Arial" panose="020B0604020202020204" pitchFamily="34" charset="0"/>
                <a:ea typeface="Yu Gothic UI Semibold" panose="020B0700000000000000" pitchFamily="34" charset="-128"/>
                <a:cs typeface="Arial" panose="020B0604020202020204" pitchFamily="34" charset="0"/>
              </a:rPr>
              <a:t> is your target audience and which members of your audience are active on Instagram?</a:t>
            </a:r>
          </a:p>
        </p:txBody>
      </p:sp>
    </p:spTree>
    <p:extLst>
      <p:ext uri="{BB962C8B-B14F-4D97-AF65-F5344CB8AC3E}">
        <p14:creationId xmlns:p14="http://schemas.microsoft.com/office/powerpoint/2010/main" val="414096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755" y="-397098"/>
            <a:ext cx="12192000" cy="7765606"/>
          </a:xfrm>
          <a:prstGeom prst="rect">
            <a:avLst/>
          </a:prstGeom>
        </p:spPr>
      </p:pic>
      <p:sp>
        <p:nvSpPr>
          <p:cNvPr id="10" name="Rectangle 9"/>
          <p:cNvSpPr/>
          <p:nvPr/>
        </p:nvSpPr>
        <p:spPr>
          <a:xfrm>
            <a:off x="-107853" y="-740269"/>
            <a:ext cx="12407705" cy="8451947"/>
          </a:xfrm>
          <a:prstGeom prst="rect">
            <a:avLst/>
          </a:prstGeom>
          <a:solidFill>
            <a:srgbClr val="0274B9">
              <a:alpha val="8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99662" y="581527"/>
            <a:ext cx="1429690" cy="457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p:cNvSpPr txBox="1"/>
          <p:nvPr/>
        </p:nvSpPr>
        <p:spPr>
          <a:xfrm>
            <a:off x="515441" y="627246"/>
            <a:ext cx="6186149" cy="584775"/>
          </a:xfrm>
          <a:prstGeom prst="rect">
            <a:avLst/>
          </a:prstGeom>
          <a:noFill/>
        </p:spPr>
        <p:txBody>
          <a:bodyPr wrap="square" rtlCol="0">
            <a:spAutoFit/>
          </a:bodyPr>
          <a:lstStyle/>
          <a:p>
            <a:r>
              <a:rPr lang="en-US" sz="3200" b="1" dirty="0">
                <a:solidFill>
                  <a:schemeClr val="bg1"/>
                </a:solidFill>
                <a:latin typeface="Arial" panose="020B0604020202020204" pitchFamily="34" charset="0"/>
                <a:ea typeface="Yu Gothic UI Semibold" panose="020B0700000000000000" pitchFamily="34" charset="-128"/>
                <a:cs typeface="Arial" panose="020B0604020202020204" pitchFamily="34" charset="0"/>
              </a:rPr>
              <a:t>Targeted Audience</a:t>
            </a:r>
          </a:p>
        </p:txBody>
      </p:sp>
      <p:sp>
        <p:nvSpPr>
          <p:cNvPr id="5" name="TextBox 4"/>
          <p:cNvSpPr txBox="1"/>
          <p:nvPr/>
        </p:nvSpPr>
        <p:spPr>
          <a:xfrm>
            <a:off x="0" y="1724976"/>
            <a:ext cx="12192000" cy="1569660"/>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ea typeface="Yu Gothic UI Semibold" panose="020B0700000000000000" pitchFamily="34" charset="-128"/>
                <a:cs typeface="Arial" panose="020B0604020202020204" pitchFamily="34" charset="0"/>
              </a:rPr>
              <a:t>Who do you want to talk to? </a:t>
            </a:r>
          </a:p>
          <a:p>
            <a:pPr algn="ctr"/>
            <a:r>
              <a:rPr lang="en-US" sz="3200" b="1" dirty="0">
                <a:solidFill>
                  <a:schemeClr val="bg1"/>
                </a:solidFill>
                <a:latin typeface="Arial" panose="020B0604020202020204" pitchFamily="34" charset="0"/>
                <a:ea typeface="Yu Gothic UI Semibold" panose="020B0700000000000000" pitchFamily="34" charset="-128"/>
                <a:cs typeface="Arial" panose="020B0604020202020204" pitchFamily="34" charset="0"/>
              </a:rPr>
              <a:t>Where are they on the Internet? </a:t>
            </a:r>
          </a:p>
          <a:p>
            <a:pPr algn="ctr"/>
            <a:r>
              <a:rPr lang="en-US" sz="3200" b="1" dirty="0">
                <a:solidFill>
                  <a:schemeClr val="bg1"/>
                </a:solidFill>
                <a:latin typeface="Arial" panose="020B0604020202020204" pitchFamily="34" charset="0"/>
                <a:ea typeface="Yu Gothic UI Semibold" panose="020B0700000000000000" pitchFamily="34" charset="-128"/>
                <a:cs typeface="Arial" panose="020B0604020202020204" pitchFamily="34" charset="0"/>
              </a:rPr>
              <a:t>What’s most important to them?</a:t>
            </a:r>
            <a:endParaRPr lang="en-US" sz="3200" b="1" dirty="0">
              <a:solidFill>
                <a:srgbClr val="0274B9"/>
              </a:solidFill>
              <a:latin typeface="Arial" panose="020B0604020202020204" pitchFamily="34" charset="0"/>
              <a:ea typeface="Yu Gothic UI Semibold" panose="020B0700000000000000" pitchFamily="34" charset="-128"/>
              <a:cs typeface="Arial" panose="020B0604020202020204" pitchFamily="34" charset="0"/>
            </a:endParaRPr>
          </a:p>
        </p:txBody>
      </p:sp>
      <p:sp>
        <p:nvSpPr>
          <p:cNvPr id="6" name="TextBox 5"/>
          <p:cNvSpPr txBox="1"/>
          <p:nvPr/>
        </p:nvSpPr>
        <p:spPr>
          <a:xfrm>
            <a:off x="599662" y="4180572"/>
            <a:ext cx="4874707" cy="1692771"/>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ea typeface="Yu Gothic UI Semibold" panose="020B0700000000000000" pitchFamily="34" charset="-128"/>
                <a:cs typeface="Arial" panose="020B0604020202020204" pitchFamily="34" charset="0"/>
              </a:rPr>
              <a:t>Demographic: </a:t>
            </a:r>
          </a:p>
          <a:p>
            <a:pPr algn="ctr"/>
            <a:r>
              <a:rPr lang="en-US" sz="2400" dirty="0">
                <a:solidFill>
                  <a:schemeClr val="bg1"/>
                </a:solidFill>
                <a:latin typeface="Arial" panose="020B0604020202020204" pitchFamily="34" charset="0"/>
                <a:ea typeface="Yu Gothic UI Semibold" panose="020B0700000000000000" pitchFamily="34" charset="-128"/>
                <a:cs typeface="Arial" panose="020B0604020202020204" pitchFamily="34" charset="0"/>
              </a:rPr>
              <a:t>Income, gender, age, marital status, job status, ethnic background, and education levels</a:t>
            </a:r>
          </a:p>
        </p:txBody>
      </p:sp>
      <p:sp>
        <p:nvSpPr>
          <p:cNvPr id="7" name="TextBox 6"/>
          <p:cNvSpPr txBox="1"/>
          <p:nvPr/>
        </p:nvSpPr>
        <p:spPr>
          <a:xfrm>
            <a:off x="6406905" y="4180571"/>
            <a:ext cx="4874707" cy="1692771"/>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ea typeface="Yu Gothic UI Semibold" panose="020B0700000000000000" pitchFamily="34" charset="-128"/>
                <a:cs typeface="Arial" panose="020B0604020202020204" pitchFamily="34" charset="0"/>
              </a:rPr>
              <a:t>Psychographic: </a:t>
            </a:r>
          </a:p>
          <a:p>
            <a:pPr algn="ctr"/>
            <a:r>
              <a:rPr lang="en-US" sz="2400" dirty="0">
                <a:solidFill>
                  <a:schemeClr val="bg1"/>
                </a:solidFill>
                <a:latin typeface="Arial" panose="020B0604020202020204" pitchFamily="34" charset="0"/>
                <a:ea typeface="Yu Gothic UI Semibold" panose="020B0700000000000000" pitchFamily="34" charset="-128"/>
                <a:cs typeface="Arial" panose="020B0604020202020204" pitchFamily="34" charset="0"/>
              </a:rPr>
              <a:t>Hobbies, behaviors, lifestyle choices, values, interests, and spending patterns. </a:t>
            </a:r>
          </a:p>
        </p:txBody>
      </p:sp>
      <p:sp>
        <p:nvSpPr>
          <p:cNvPr id="8" name="TextBox 7"/>
          <p:cNvSpPr txBox="1"/>
          <p:nvPr/>
        </p:nvSpPr>
        <p:spPr>
          <a:xfrm>
            <a:off x="3503284" y="3807591"/>
            <a:ext cx="4874707" cy="400110"/>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ea typeface="Yu Gothic UI Light" panose="020B0300000000000000" pitchFamily="34" charset="-128"/>
                <a:cs typeface="Arial" panose="020B0604020202020204" pitchFamily="34" charset="0"/>
              </a:rPr>
              <a:t>Audience Profiles </a:t>
            </a:r>
          </a:p>
        </p:txBody>
      </p:sp>
    </p:spTree>
    <p:extLst>
      <p:ext uri="{BB962C8B-B14F-4D97-AF65-F5344CB8AC3E}">
        <p14:creationId xmlns:p14="http://schemas.microsoft.com/office/powerpoint/2010/main" val="198623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BA794A-8D5D-2A49-BA9F-C0DD902BEF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71510" y="6027175"/>
            <a:ext cx="1493287" cy="575192"/>
          </a:xfrm>
          <a:prstGeom prst="rect">
            <a:avLst/>
          </a:prstGeom>
        </p:spPr>
      </p:pic>
      <p:pic>
        <p:nvPicPr>
          <p:cNvPr id="7" name="Picture 6">
            <a:extLst>
              <a:ext uri="{FF2B5EF4-FFF2-40B4-BE49-F238E27FC236}">
                <a16:creationId xmlns:a16="http://schemas.microsoft.com/office/drawing/2014/main" id="{9143D8AB-173E-2B42-9FE1-5B4061E02F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7800" y="330696"/>
            <a:ext cx="10740188" cy="6527304"/>
          </a:xfrm>
          <a:prstGeom prst="rect">
            <a:avLst/>
          </a:prstGeom>
        </p:spPr>
      </p:pic>
    </p:spTree>
    <p:extLst>
      <p:ext uri="{BB962C8B-B14F-4D97-AF65-F5344CB8AC3E}">
        <p14:creationId xmlns:p14="http://schemas.microsoft.com/office/powerpoint/2010/main" val="21007507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99662" y="581527"/>
            <a:ext cx="1429690" cy="45719"/>
          </a:xfrm>
          <a:prstGeom prst="rect">
            <a:avLst/>
          </a:prstGeom>
          <a:solidFill>
            <a:srgbClr val="0274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15441" y="627246"/>
            <a:ext cx="8474323" cy="584775"/>
          </a:xfrm>
          <a:prstGeom prst="rect">
            <a:avLst/>
          </a:prstGeom>
          <a:noFill/>
        </p:spPr>
        <p:txBody>
          <a:bodyPr wrap="square" rtlCol="0">
            <a:spAutoFit/>
          </a:bodyPr>
          <a:lstStyle/>
          <a:p>
            <a:r>
              <a:rPr lang="en-US" sz="3200" b="1" dirty="0">
                <a:solidFill>
                  <a:srgbClr val="0274B9"/>
                </a:solidFill>
                <a:latin typeface="Arial" panose="020B0604020202020204" pitchFamily="34" charset="0"/>
                <a:ea typeface="Yu Gothic UI Semibold" panose="020B0700000000000000" pitchFamily="34" charset="-128"/>
                <a:cs typeface="Arial" panose="020B0604020202020204" pitchFamily="34" charset="0"/>
              </a:rPr>
              <a:t>Instagram Users</a:t>
            </a:r>
          </a:p>
        </p:txBody>
      </p:sp>
      <p:sp>
        <p:nvSpPr>
          <p:cNvPr id="9" name="TextBox 8">
            <a:extLst>
              <a:ext uri="{FF2B5EF4-FFF2-40B4-BE49-F238E27FC236}">
                <a16:creationId xmlns:a16="http://schemas.microsoft.com/office/drawing/2014/main" id="{BB9D816C-C4E9-3A40-AF06-0FAD542EA0BE}"/>
              </a:ext>
            </a:extLst>
          </p:cNvPr>
          <p:cNvSpPr txBox="1"/>
          <p:nvPr/>
        </p:nvSpPr>
        <p:spPr>
          <a:xfrm>
            <a:off x="703875" y="6281790"/>
            <a:ext cx="4160859" cy="246221"/>
          </a:xfrm>
          <a:prstGeom prst="rect">
            <a:avLst/>
          </a:prstGeom>
          <a:noFill/>
        </p:spPr>
        <p:txBody>
          <a:bodyPr wrap="square" rtlCol="0">
            <a:spAutoFit/>
          </a:bodyPr>
          <a:lstStyle/>
          <a:p>
            <a:r>
              <a:rPr lang="en-US" sz="1000" dirty="0">
                <a:solidFill>
                  <a:schemeClr val="tx1">
                    <a:lumMod val="65000"/>
                    <a:lumOff val="35000"/>
                  </a:schemeClr>
                </a:solidFill>
                <a:latin typeface="Arial" panose="020B0604020202020204" pitchFamily="34" charset="0"/>
                <a:ea typeface="Yu Gothic UI Light" panose="020B0300000000000000" pitchFamily="34" charset="-128"/>
                <a:cs typeface="Arial" panose="020B0604020202020204" pitchFamily="34" charset="0"/>
              </a:rPr>
              <a:t>Source: Pew Research Center &amp; Sprout Social</a:t>
            </a:r>
          </a:p>
        </p:txBody>
      </p:sp>
      <p:pic>
        <p:nvPicPr>
          <p:cNvPr id="10" name="Picture 9">
            <a:extLst>
              <a:ext uri="{FF2B5EF4-FFF2-40B4-BE49-F238E27FC236}">
                <a16:creationId xmlns:a16="http://schemas.microsoft.com/office/drawing/2014/main" id="{C0C19F8C-2591-4448-B499-AE59E48C0D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98298" y="6007769"/>
            <a:ext cx="1422801" cy="548042"/>
          </a:xfrm>
          <a:prstGeom prst="rect">
            <a:avLst/>
          </a:prstGeom>
        </p:spPr>
      </p:pic>
      <p:sp>
        <p:nvSpPr>
          <p:cNvPr id="11" name="TextBox 10">
            <a:extLst>
              <a:ext uri="{FF2B5EF4-FFF2-40B4-BE49-F238E27FC236}">
                <a16:creationId xmlns:a16="http://schemas.microsoft.com/office/drawing/2014/main" id="{1BBD6157-B509-4241-9478-A19648299507}"/>
              </a:ext>
            </a:extLst>
          </p:cNvPr>
          <p:cNvSpPr txBox="1"/>
          <p:nvPr/>
        </p:nvSpPr>
        <p:spPr>
          <a:xfrm>
            <a:off x="599663" y="1365833"/>
            <a:ext cx="9382538" cy="369332"/>
          </a:xfrm>
          <a:prstGeom prst="rect">
            <a:avLst/>
          </a:prstGeom>
          <a:noFill/>
        </p:spPr>
        <p:txBody>
          <a:bodyPr wrap="square" rtlCol="0">
            <a:spAutoFit/>
          </a:bodyPr>
          <a:lstStyle/>
          <a:p>
            <a:r>
              <a:rPr lang="en-US" dirty="0">
                <a:solidFill>
                  <a:schemeClr val="bg1">
                    <a:lumMod val="50000"/>
                  </a:schemeClr>
                </a:solidFill>
                <a:latin typeface="Arial" panose="020B0604020202020204" pitchFamily="34" charset="0"/>
                <a:cs typeface="Arial" panose="020B0604020202020204" pitchFamily="34" charset="0"/>
              </a:rPr>
              <a:t>64% of 18-29 year </a:t>
            </a:r>
            <a:r>
              <a:rPr lang="en-US" dirty="0" err="1">
                <a:solidFill>
                  <a:schemeClr val="bg1">
                    <a:lumMod val="50000"/>
                  </a:schemeClr>
                </a:solidFill>
                <a:latin typeface="Arial" panose="020B0604020202020204" pitchFamily="34" charset="0"/>
                <a:cs typeface="Arial" panose="020B0604020202020204" pitchFamily="34" charset="0"/>
              </a:rPr>
              <a:t>olds</a:t>
            </a:r>
            <a:r>
              <a:rPr lang="en-US" dirty="0">
                <a:solidFill>
                  <a:schemeClr val="bg1">
                    <a:lumMod val="50000"/>
                  </a:schemeClr>
                </a:solidFill>
                <a:latin typeface="Arial" panose="020B0604020202020204" pitchFamily="34" charset="0"/>
                <a:cs typeface="Arial" panose="020B0604020202020204" pitchFamily="34" charset="0"/>
              </a:rPr>
              <a:t> use Instagram</a:t>
            </a:r>
            <a:endParaRPr lang="en-US" sz="2400"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p:txBody>
      </p:sp>
      <p:pic>
        <p:nvPicPr>
          <p:cNvPr id="3" name="Picture 2">
            <a:extLst>
              <a:ext uri="{FF2B5EF4-FFF2-40B4-BE49-F238E27FC236}">
                <a16:creationId xmlns:a16="http://schemas.microsoft.com/office/drawing/2014/main" id="{D936C7D1-3AF5-034C-8818-F0512C7C26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06850" y="697281"/>
            <a:ext cx="457484" cy="457484"/>
          </a:xfrm>
          <a:prstGeom prst="rect">
            <a:avLst/>
          </a:prstGeom>
        </p:spPr>
      </p:pic>
      <p:pic>
        <p:nvPicPr>
          <p:cNvPr id="5" name="Picture 4">
            <a:extLst>
              <a:ext uri="{FF2B5EF4-FFF2-40B4-BE49-F238E27FC236}">
                <a16:creationId xmlns:a16="http://schemas.microsoft.com/office/drawing/2014/main" id="{6A4D553C-09AE-DD46-90AD-347FD965D9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3875" y="2120724"/>
            <a:ext cx="5858971" cy="3518902"/>
          </a:xfrm>
          <a:prstGeom prst="rect">
            <a:avLst/>
          </a:prstGeom>
        </p:spPr>
      </p:pic>
      <p:sp>
        <p:nvSpPr>
          <p:cNvPr id="18" name="TextBox 17">
            <a:extLst>
              <a:ext uri="{FF2B5EF4-FFF2-40B4-BE49-F238E27FC236}">
                <a16:creationId xmlns:a16="http://schemas.microsoft.com/office/drawing/2014/main" id="{1EFF0B10-3A5E-C74A-8622-BAF885823B55}"/>
              </a:ext>
            </a:extLst>
          </p:cNvPr>
          <p:cNvSpPr txBox="1"/>
          <p:nvPr/>
        </p:nvSpPr>
        <p:spPr>
          <a:xfrm>
            <a:off x="7275842" y="2530752"/>
            <a:ext cx="4020498" cy="2677656"/>
          </a:xfrm>
          <a:prstGeom prst="rect">
            <a:avLst/>
          </a:prstGeom>
          <a:noFill/>
        </p:spPr>
        <p:txBody>
          <a:bodyPr wrap="square" rtlCol="0">
            <a:spAutoFit/>
          </a:bodyPr>
          <a:lstStyle/>
          <a:p>
            <a:pPr algn="ctr"/>
            <a:r>
              <a:rPr lang="en-US" sz="3200" b="1" dirty="0">
                <a:solidFill>
                  <a:srgbClr val="ED3856"/>
                </a:solidFill>
                <a:latin typeface="Arial" panose="020B0604020202020204" pitchFamily="34" charset="0"/>
                <a:ea typeface="Yu Gothic UI Semibold" panose="020B0700000000000000" pitchFamily="34" charset="-128"/>
                <a:cs typeface="Arial" panose="020B0604020202020204" pitchFamily="34" charset="0"/>
              </a:rPr>
              <a:t>Millennials:</a:t>
            </a:r>
          </a:p>
          <a:p>
            <a:pPr algn="ctr"/>
            <a:r>
              <a:rPr lang="en-US" dirty="0">
                <a:solidFill>
                  <a:schemeClr val="bg1">
                    <a:lumMod val="50000"/>
                  </a:schemeClr>
                </a:solidFill>
                <a:latin typeface="Arial" panose="020B0604020202020204" pitchFamily="34" charset="0"/>
                <a:cs typeface="Arial" panose="020B0604020202020204" pitchFamily="34" charset="0"/>
              </a:rPr>
              <a:t>Born between 1981 and 1996</a:t>
            </a:r>
          </a:p>
          <a:p>
            <a:pPr algn="ctr"/>
            <a:r>
              <a:rPr lang="en-US" dirty="0">
                <a:solidFill>
                  <a:schemeClr val="bg1">
                    <a:lumMod val="50000"/>
                  </a:schemeClr>
                </a:solidFill>
                <a:latin typeface="Arial" panose="020B0604020202020204" pitchFamily="34" charset="0"/>
                <a:cs typeface="Arial" panose="020B0604020202020204" pitchFamily="34" charset="0"/>
              </a:rPr>
              <a:t>(Between 22-37 years old)</a:t>
            </a:r>
          </a:p>
          <a:p>
            <a:pPr algn="ctr"/>
            <a:endParaRPr lang="en-US" sz="3200" b="1" dirty="0">
              <a:solidFill>
                <a:srgbClr val="ED3856"/>
              </a:solidFill>
              <a:latin typeface="Arial" panose="020B0604020202020204" pitchFamily="34" charset="0"/>
              <a:ea typeface="Yu Gothic UI Semibold" panose="020B0700000000000000" pitchFamily="34" charset="-128"/>
              <a:cs typeface="Arial" panose="020B0604020202020204" pitchFamily="34" charset="0"/>
            </a:endParaRPr>
          </a:p>
          <a:p>
            <a:pPr algn="ctr"/>
            <a:r>
              <a:rPr lang="en-US" sz="3200" b="1" dirty="0">
                <a:solidFill>
                  <a:srgbClr val="ED3856"/>
                </a:solidFill>
                <a:latin typeface="Arial" panose="020B0604020202020204" pitchFamily="34" charset="0"/>
                <a:ea typeface="Yu Gothic UI Semibold" panose="020B0700000000000000" pitchFamily="34" charset="-128"/>
                <a:cs typeface="Arial" panose="020B0604020202020204" pitchFamily="34" charset="0"/>
              </a:rPr>
              <a:t>Gen Z: </a:t>
            </a:r>
          </a:p>
          <a:p>
            <a:pPr algn="ctr"/>
            <a:r>
              <a:rPr lang="en-US" dirty="0">
                <a:solidFill>
                  <a:schemeClr val="bg1">
                    <a:lumMod val="50000"/>
                  </a:schemeClr>
                </a:solidFill>
                <a:latin typeface="Arial" panose="020B0604020202020204" pitchFamily="34" charset="0"/>
                <a:cs typeface="Arial" panose="020B0604020202020204" pitchFamily="34" charset="0"/>
              </a:rPr>
              <a:t>Born between 1995 and 2015 </a:t>
            </a:r>
          </a:p>
          <a:p>
            <a:pPr algn="ctr"/>
            <a:r>
              <a:rPr lang="en-US" dirty="0">
                <a:solidFill>
                  <a:schemeClr val="bg1">
                    <a:lumMod val="50000"/>
                  </a:schemeClr>
                </a:solidFill>
                <a:latin typeface="Arial" panose="020B0604020202020204" pitchFamily="34" charset="0"/>
                <a:cs typeface="Arial" panose="020B0604020202020204" pitchFamily="34" charset="0"/>
              </a:rPr>
              <a:t>(Between 4-24 years old)</a:t>
            </a:r>
          </a:p>
        </p:txBody>
      </p:sp>
    </p:spTree>
    <p:extLst>
      <p:ext uri="{BB962C8B-B14F-4D97-AF65-F5344CB8AC3E}">
        <p14:creationId xmlns:p14="http://schemas.microsoft.com/office/powerpoint/2010/main" val="201348892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99662" y="581527"/>
            <a:ext cx="1429690" cy="45719"/>
          </a:xfrm>
          <a:prstGeom prst="rect">
            <a:avLst/>
          </a:prstGeom>
          <a:solidFill>
            <a:srgbClr val="0274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15441" y="627246"/>
            <a:ext cx="8474323" cy="584775"/>
          </a:xfrm>
          <a:prstGeom prst="rect">
            <a:avLst/>
          </a:prstGeom>
          <a:noFill/>
        </p:spPr>
        <p:txBody>
          <a:bodyPr wrap="square" rtlCol="0">
            <a:spAutoFit/>
          </a:bodyPr>
          <a:lstStyle/>
          <a:p>
            <a:r>
              <a:rPr lang="en-US" sz="3200" b="1" dirty="0">
                <a:solidFill>
                  <a:srgbClr val="0274B9"/>
                </a:solidFill>
                <a:latin typeface="Arial" panose="020B0604020202020204" pitchFamily="34" charset="0"/>
                <a:ea typeface="Yu Gothic UI Semibold" panose="020B0700000000000000" pitchFamily="34" charset="-128"/>
                <a:cs typeface="Arial" panose="020B0604020202020204" pitchFamily="34" charset="0"/>
              </a:rPr>
              <a:t>Why Instagram? </a:t>
            </a:r>
          </a:p>
        </p:txBody>
      </p:sp>
      <p:sp>
        <p:nvSpPr>
          <p:cNvPr id="9" name="TextBox 8">
            <a:extLst>
              <a:ext uri="{FF2B5EF4-FFF2-40B4-BE49-F238E27FC236}">
                <a16:creationId xmlns:a16="http://schemas.microsoft.com/office/drawing/2014/main" id="{BB9D816C-C4E9-3A40-AF06-0FAD542EA0BE}"/>
              </a:ext>
            </a:extLst>
          </p:cNvPr>
          <p:cNvSpPr txBox="1"/>
          <p:nvPr/>
        </p:nvSpPr>
        <p:spPr>
          <a:xfrm>
            <a:off x="703875" y="6281790"/>
            <a:ext cx="4160859" cy="246221"/>
          </a:xfrm>
          <a:prstGeom prst="rect">
            <a:avLst/>
          </a:prstGeom>
          <a:noFill/>
        </p:spPr>
        <p:txBody>
          <a:bodyPr wrap="square" rtlCol="0">
            <a:spAutoFit/>
          </a:bodyPr>
          <a:lstStyle/>
          <a:p>
            <a:r>
              <a:rPr lang="en-US" sz="1000" dirty="0">
                <a:solidFill>
                  <a:schemeClr val="tx1">
                    <a:lumMod val="65000"/>
                    <a:lumOff val="35000"/>
                  </a:schemeClr>
                </a:solidFill>
                <a:latin typeface="Arial" panose="020B0604020202020204" pitchFamily="34" charset="0"/>
                <a:ea typeface="Yu Gothic UI Light" panose="020B0300000000000000" pitchFamily="34" charset="-128"/>
                <a:cs typeface="Arial" panose="020B0604020202020204" pitchFamily="34" charset="0"/>
              </a:rPr>
              <a:t>Source: Instagram</a:t>
            </a:r>
          </a:p>
        </p:txBody>
      </p:sp>
      <p:pic>
        <p:nvPicPr>
          <p:cNvPr id="10" name="Picture 9">
            <a:extLst>
              <a:ext uri="{FF2B5EF4-FFF2-40B4-BE49-F238E27FC236}">
                <a16:creationId xmlns:a16="http://schemas.microsoft.com/office/drawing/2014/main" id="{C0C19F8C-2591-4448-B499-AE59E48C0D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98298" y="6007769"/>
            <a:ext cx="1422801" cy="548042"/>
          </a:xfrm>
          <a:prstGeom prst="rect">
            <a:avLst/>
          </a:prstGeom>
        </p:spPr>
      </p:pic>
      <p:sp>
        <p:nvSpPr>
          <p:cNvPr id="11" name="TextBox 10">
            <a:extLst>
              <a:ext uri="{FF2B5EF4-FFF2-40B4-BE49-F238E27FC236}">
                <a16:creationId xmlns:a16="http://schemas.microsoft.com/office/drawing/2014/main" id="{1BBD6157-B509-4241-9478-A19648299507}"/>
              </a:ext>
            </a:extLst>
          </p:cNvPr>
          <p:cNvSpPr txBox="1"/>
          <p:nvPr/>
        </p:nvSpPr>
        <p:spPr>
          <a:xfrm>
            <a:off x="599663" y="1365833"/>
            <a:ext cx="9382538" cy="646331"/>
          </a:xfrm>
          <a:prstGeom prst="rect">
            <a:avLst/>
          </a:prstGeom>
          <a:noFill/>
        </p:spPr>
        <p:txBody>
          <a:bodyPr wrap="square" rtlCol="0">
            <a:spAutoFit/>
          </a:bodyPr>
          <a:lstStyle/>
          <a:p>
            <a:r>
              <a:rPr lang="en-US" dirty="0">
                <a:solidFill>
                  <a:schemeClr val="bg1">
                    <a:lumMod val="50000"/>
                  </a:schemeClr>
                </a:solidFill>
                <a:latin typeface="Arial" panose="020B0604020202020204" pitchFamily="34" charset="0"/>
                <a:cs typeface="Arial" panose="020B0604020202020204" pitchFamily="34" charset="0"/>
              </a:rPr>
              <a:t>People come to Instagram to be inspired and discover things they care about, and that includes content from brands and businesses. </a:t>
            </a:r>
            <a:endParaRPr lang="en-US" sz="2400" dirty="0">
              <a:solidFill>
                <a:schemeClr val="bg1">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p:txBody>
      </p:sp>
      <p:sp>
        <p:nvSpPr>
          <p:cNvPr id="12" name="TextBox 11">
            <a:extLst>
              <a:ext uri="{FF2B5EF4-FFF2-40B4-BE49-F238E27FC236}">
                <a16:creationId xmlns:a16="http://schemas.microsoft.com/office/drawing/2014/main" id="{DC230CDF-8D6B-6942-BB92-9AC87D5AF16A}"/>
              </a:ext>
            </a:extLst>
          </p:cNvPr>
          <p:cNvSpPr txBox="1"/>
          <p:nvPr/>
        </p:nvSpPr>
        <p:spPr>
          <a:xfrm>
            <a:off x="1568490" y="2451974"/>
            <a:ext cx="3112367" cy="861774"/>
          </a:xfrm>
          <a:prstGeom prst="rect">
            <a:avLst/>
          </a:prstGeom>
          <a:noFill/>
        </p:spPr>
        <p:txBody>
          <a:bodyPr wrap="square" rtlCol="0">
            <a:spAutoFit/>
          </a:bodyPr>
          <a:lstStyle/>
          <a:p>
            <a:pPr algn="ctr"/>
            <a:r>
              <a:rPr lang="en-US" sz="3200" b="1" dirty="0">
                <a:solidFill>
                  <a:srgbClr val="ED3856"/>
                </a:solidFill>
                <a:latin typeface="Arial" panose="020B0604020202020204" pitchFamily="34" charset="0"/>
                <a:ea typeface="Yu Gothic UI Semibold" panose="020B0700000000000000" pitchFamily="34" charset="-128"/>
                <a:cs typeface="Arial" panose="020B0604020202020204" pitchFamily="34" charset="0"/>
              </a:rPr>
              <a:t>25 Million+</a:t>
            </a:r>
          </a:p>
          <a:p>
            <a:pPr algn="ctr"/>
            <a:r>
              <a:rPr lang="en-US" dirty="0">
                <a:solidFill>
                  <a:schemeClr val="bg1">
                    <a:lumMod val="50000"/>
                  </a:schemeClr>
                </a:solidFill>
                <a:latin typeface="Arial" panose="020B0604020202020204" pitchFamily="34" charset="0"/>
                <a:cs typeface="Arial" panose="020B0604020202020204" pitchFamily="34" charset="0"/>
              </a:rPr>
              <a:t>business profiles worldwide</a:t>
            </a:r>
          </a:p>
        </p:txBody>
      </p:sp>
      <p:sp>
        <p:nvSpPr>
          <p:cNvPr id="13" name="TextBox 12">
            <a:extLst>
              <a:ext uri="{FF2B5EF4-FFF2-40B4-BE49-F238E27FC236}">
                <a16:creationId xmlns:a16="http://schemas.microsoft.com/office/drawing/2014/main" id="{AA07EF9A-650E-AB41-8719-58E54D7786B3}"/>
              </a:ext>
            </a:extLst>
          </p:cNvPr>
          <p:cNvSpPr txBox="1"/>
          <p:nvPr/>
        </p:nvSpPr>
        <p:spPr>
          <a:xfrm>
            <a:off x="1568490" y="3439091"/>
            <a:ext cx="3112367" cy="1138773"/>
          </a:xfrm>
          <a:prstGeom prst="rect">
            <a:avLst/>
          </a:prstGeom>
          <a:noFill/>
        </p:spPr>
        <p:txBody>
          <a:bodyPr wrap="square" rtlCol="0">
            <a:spAutoFit/>
          </a:bodyPr>
          <a:lstStyle/>
          <a:p>
            <a:pPr algn="ctr"/>
            <a:r>
              <a:rPr lang="en-US" sz="3200" b="1" dirty="0">
                <a:solidFill>
                  <a:srgbClr val="ED3856"/>
                </a:solidFill>
                <a:latin typeface="Arial" panose="020B0604020202020204" pitchFamily="34" charset="0"/>
                <a:ea typeface="Yu Gothic UI Semibold" panose="020B0700000000000000" pitchFamily="34" charset="-128"/>
                <a:cs typeface="Arial" panose="020B0604020202020204" pitchFamily="34" charset="0"/>
              </a:rPr>
              <a:t>60%</a:t>
            </a:r>
          </a:p>
          <a:p>
            <a:pPr algn="ctr"/>
            <a:r>
              <a:rPr lang="en-US" dirty="0">
                <a:solidFill>
                  <a:schemeClr val="bg1">
                    <a:lumMod val="50000"/>
                  </a:schemeClr>
                </a:solidFill>
                <a:latin typeface="Arial" panose="020B0604020202020204" pitchFamily="34" charset="0"/>
                <a:cs typeface="Arial" panose="020B0604020202020204" pitchFamily="34" charset="0"/>
              </a:rPr>
              <a:t>of people say they discover new products on Instagram</a:t>
            </a:r>
          </a:p>
        </p:txBody>
      </p:sp>
      <p:sp>
        <p:nvSpPr>
          <p:cNvPr id="14" name="TextBox 13">
            <a:extLst>
              <a:ext uri="{FF2B5EF4-FFF2-40B4-BE49-F238E27FC236}">
                <a16:creationId xmlns:a16="http://schemas.microsoft.com/office/drawing/2014/main" id="{CC05F6B6-4165-544A-91D6-E1171C65996A}"/>
              </a:ext>
            </a:extLst>
          </p:cNvPr>
          <p:cNvSpPr txBox="1"/>
          <p:nvPr/>
        </p:nvSpPr>
        <p:spPr>
          <a:xfrm>
            <a:off x="1568490" y="4703207"/>
            <a:ext cx="3112367" cy="1138773"/>
          </a:xfrm>
          <a:prstGeom prst="rect">
            <a:avLst/>
          </a:prstGeom>
          <a:noFill/>
        </p:spPr>
        <p:txBody>
          <a:bodyPr wrap="square" rtlCol="0">
            <a:spAutoFit/>
          </a:bodyPr>
          <a:lstStyle/>
          <a:p>
            <a:pPr algn="ctr"/>
            <a:r>
              <a:rPr lang="en-US" sz="3200" b="1" dirty="0">
                <a:solidFill>
                  <a:srgbClr val="ED3856"/>
                </a:solidFill>
                <a:latin typeface="Arial" panose="020B0604020202020204" pitchFamily="34" charset="0"/>
                <a:ea typeface="Yu Gothic UI Semibold" panose="020B0700000000000000" pitchFamily="34" charset="-128"/>
                <a:cs typeface="Arial" panose="020B0604020202020204" pitchFamily="34" charset="0"/>
              </a:rPr>
              <a:t>80% </a:t>
            </a:r>
          </a:p>
          <a:p>
            <a:pPr algn="ctr"/>
            <a:r>
              <a:rPr lang="en-US" dirty="0">
                <a:solidFill>
                  <a:schemeClr val="bg1">
                    <a:lumMod val="50000"/>
                  </a:schemeClr>
                </a:solidFill>
                <a:latin typeface="Arial" panose="020B0604020202020204" pitchFamily="34" charset="0"/>
                <a:cs typeface="Arial" panose="020B0604020202020204" pitchFamily="34" charset="0"/>
              </a:rPr>
              <a:t>of accounts follow a business on Instagram</a:t>
            </a:r>
          </a:p>
        </p:txBody>
      </p:sp>
      <p:sp>
        <p:nvSpPr>
          <p:cNvPr id="15" name="TextBox 14">
            <a:extLst>
              <a:ext uri="{FF2B5EF4-FFF2-40B4-BE49-F238E27FC236}">
                <a16:creationId xmlns:a16="http://schemas.microsoft.com/office/drawing/2014/main" id="{AA81BDED-5FA1-9643-B307-2988209A206A}"/>
              </a:ext>
            </a:extLst>
          </p:cNvPr>
          <p:cNvSpPr txBox="1"/>
          <p:nvPr/>
        </p:nvSpPr>
        <p:spPr>
          <a:xfrm>
            <a:off x="5721430" y="2451974"/>
            <a:ext cx="4794169" cy="1138773"/>
          </a:xfrm>
          <a:prstGeom prst="rect">
            <a:avLst/>
          </a:prstGeom>
          <a:noFill/>
        </p:spPr>
        <p:txBody>
          <a:bodyPr wrap="square" rtlCol="0">
            <a:spAutoFit/>
          </a:bodyPr>
          <a:lstStyle/>
          <a:p>
            <a:pPr algn="ctr"/>
            <a:r>
              <a:rPr lang="en-US" sz="3200" b="1" dirty="0">
                <a:solidFill>
                  <a:srgbClr val="ED3856"/>
                </a:solidFill>
                <a:latin typeface="Arial" panose="020B0604020202020204" pitchFamily="34" charset="0"/>
                <a:ea typeface="Yu Gothic UI Semibold" panose="020B0700000000000000" pitchFamily="34" charset="-128"/>
                <a:cs typeface="Arial" panose="020B0604020202020204" pitchFamily="34" charset="0"/>
              </a:rPr>
              <a:t>2 Million+</a:t>
            </a:r>
          </a:p>
          <a:p>
            <a:pPr algn="ctr"/>
            <a:r>
              <a:rPr lang="en-US" dirty="0">
                <a:solidFill>
                  <a:schemeClr val="bg1">
                    <a:lumMod val="50000"/>
                  </a:schemeClr>
                </a:solidFill>
                <a:latin typeface="Arial" panose="020B0604020202020204" pitchFamily="34" charset="0"/>
                <a:cs typeface="Arial" panose="020B0604020202020204" pitchFamily="34" charset="0"/>
              </a:rPr>
              <a:t>Advertisers worldwide use Instagram to share their stories and drive business results</a:t>
            </a:r>
          </a:p>
        </p:txBody>
      </p:sp>
      <p:sp>
        <p:nvSpPr>
          <p:cNvPr id="16" name="TextBox 15">
            <a:extLst>
              <a:ext uri="{FF2B5EF4-FFF2-40B4-BE49-F238E27FC236}">
                <a16:creationId xmlns:a16="http://schemas.microsoft.com/office/drawing/2014/main" id="{BCAE2763-DDC6-FA4E-89B4-C843DF772F38}"/>
              </a:ext>
            </a:extLst>
          </p:cNvPr>
          <p:cNvSpPr txBox="1"/>
          <p:nvPr/>
        </p:nvSpPr>
        <p:spPr>
          <a:xfrm>
            <a:off x="6562330" y="3724064"/>
            <a:ext cx="3112367" cy="1138773"/>
          </a:xfrm>
          <a:prstGeom prst="rect">
            <a:avLst/>
          </a:prstGeom>
          <a:noFill/>
        </p:spPr>
        <p:txBody>
          <a:bodyPr wrap="square" rtlCol="0">
            <a:spAutoFit/>
          </a:bodyPr>
          <a:lstStyle/>
          <a:p>
            <a:pPr algn="ctr"/>
            <a:r>
              <a:rPr lang="en-US" sz="3200" b="1" dirty="0">
                <a:solidFill>
                  <a:srgbClr val="ED3856"/>
                </a:solidFill>
                <a:latin typeface="Arial" panose="020B0604020202020204" pitchFamily="34" charset="0"/>
                <a:ea typeface="Yu Gothic UI Semibold" panose="020B0700000000000000" pitchFamily="34" charset="-128"/>
                <a:cs typeface="Arial" panose="020B0604020202020204" pitchFamily="34" charset="0"/>
              </a:rPr>
              <a:t>200 Million+</a:t>
            </a:r>
          </a:p>
          <a:p>
            <a:pPr algn="ctr"/>
            <a:r>
              <a:rPr lang="en-US" dirty="0">
                <a:solidFill>
                  <a:schemeClr val="bg1">
                    <a:lumMod val="50000"/>
                  </a:schemeClr>
                </a:solidFill>
                <a:latin typeface="Arial" panose="020B0604020202020204" pitchFamily="34" charset="0"/>
                <a:cs typeface="Arial" panose="020B0604020202020204" pitchFamily="34" charset="0"/>
              </a:rPr>
              <a:t>Instagrammers visit at least one Business Profile daily</a:t>
            </a:r>
          </a:p>
        </p:txBody>
      </p:sp>
      <p:sp>
        <p:nvSpPr>
          <p:cNvPr id="17" name="TextBox 16">
            <a:extLst>
              <a:ext uri="{FF2B5EF4-FFF2-40B4-BE49-F238E27FC236}">
                <a16:creationId xmlns:a16="http://schemas.microsoft.com/office/drawing/2014/main" id="{8DBA2A69-FB67-C64D-95D0-A0D42F719600}"/>
              </a:ext>
            </a:extLst>
          </p:cNvPr>
          <p:cNvSpPr txBox="1"/>
          <p:nvPr/>
        </p:nvSpPr>
        <p:spPr>
          <a:xfrm>
            <a:off x="6562329" y="4996154"/>
            <a:ext cx="3112367" cy="1138773"/>
          </a:xfrm>
          <a:prstGeom prst="rect">
            <a:avLst/>
          </a:prstGeom>
          <a:noFill/>
        </p:spPr>
        <p:txBody>
          <a:bodyPr wrap="square" rtlCol="0">
            <a:spAutoFit/>
          </a:bodyPr>
          <a:lstStyle/>
          <a:p>
            <a:pPr algn="ctr"/>
            <a:r>
              <a:rPr lang="en-US" sz="3200" b="1" dirty="0">
                <a:solidFill>
                  <a:srgbClr val="ED3856"/>
                </a:solidFill>
                <a:latin typeface="Arial" panose="020B0604020202020204" pitchFamily="34" charset="0"/>
                <a:ea typeface="Yu Gothic UI Semibold" panose="020B0700000000000000" pitchFamily="34" charset="-128"/>
                <a:cs typeface="Arial" panose="020B0604020202020204" pitchFamily="34" charset="0"/>
              </a:rPr>
              <a:t>1/3</a:t>
            </a:r>
          </a:p>
          <a:p>
            <a:pPr algn="ctr"/>
            <a:r>
              <a:rPr lang="en-US" dirty="0">
                <a:solidFill>
                  <a:schemeClr val="bg1">
                    <a:lumMod val="50000"/>
                  </a:schemeClr>
                </a:solidFill>
                <a:latin typeface="Arial" panose="020B0604020202020204" pitchFamily="34" charset="0"/>
                <a:cs typeface="Arial" panose="020B0604020202020204" pitchFamily="34" charset="0"/>
              </a:rPr>
              <a:t>of the most viewed stories are from businesses</a:t>
            </a:r>
          </a:p>
        </p:txBody>
      </p:sp>
      <p:pic>
        <p:nvPicPr>
          <p:cNvPr id="3" name="Picture 2">
            <a:extLst>
              <a:ext uri="{FF2B5EF4-FFF2-40B4-BE49-F238E27FC236}">
                <a16:creationId xmlns:a16="http://schemas.microsoft.com/office/drawing/2014/main" id="{D936C7D1-3AF5-034C-8818-F0512C7C26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30650" y="688444"/>
            <a:ext cx="457484" cy="457484"/>
          </a:xfrm>
          <a:prstGeom prst="rect">
            <a:avLst/>
          </a:prstGeom>
        </p:spPr>
      </p:pic>
    </p:spTree>
    <p:extLst>
      <p:ext uri="{BB962C8B-B14F-4D97-AF65-F5344CB8AC3E}">
        <p14:creationId xmlns:p14="http://schemas.microsoft.com/office/powerpoint/2010/main" val="1113101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theme/theme1.xml><?xml version="1.0" encoding="utf-8"?>
<a:theme xmlns:a="http://schemas.openxmlformats.org/drawingml/2006/main" name="Face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40716</TotalTime>
  <Words>1160</Words>
  <Application>Microsoft Macintosh PowerPoint</Application>
  <PresentationFormat>Widescreen</PresentationFormat>
  <Paragraphs>169</Paragraphs>
  <Slides>26</Slides>
  <Notes>21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Clanin</dc:creator>
  <cp:lastModifiedBy>Scott Clanin</cp:lastModifiedBy>
  <cp:revision>167</cp:revision>
  <cp:lastPrinted>2019-09-04T19:33:31Z</cp:lastPrinted>
  <dcterms:created xsi:type="dcterms:W3CDTF">2017-03-18T21:56:44Z</dcterms:created>
  <dcterms:modified xsi:type="dcterms:W3CDTF">2024-08-06T17:14:58Z</dcterms:modified>
</cp:coreProperties>
</file>